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303" r:id="rId3"/>
    <p:sldId id="304" r:id="rId4"/>
    <p:sldId id="300" r:id="rId5"/>
    <p:sldId id="301" r:id="rId6"/>
    <p:sldId id="296" r:id="rId7"/>
    <p:sldId id="257" r:id="rId8"/>
    <p:sldId id="299" r:id="rId9"/>
    <p:sldId id="294" r:id="rId10"/>
    <p:sldId id="291" r:id="rId11"/>
    <p:sldId id="29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636"/>
    <a:srgbClr val="F26B3A"/>
    <a:srgbClr val="787779"/>
    <a:srgbClr val="5E0D8B"/>
    <a:srgbClr val="AF2139"/>
    <a:srgbClr val="001B50"/>
    <a:srgbClr val="D72D49"/>
    <a:srgbClr val="002060"/>
    <a:srgbClr val="861EC0"/>
    <a:srgbClr val="5E0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1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923EC-E3A7-4288-A831-969F2FE64182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B9CEF-63F8-497A-BC76-F24E182FA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4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BA33A-28A9-4D57-A6F4-324953BB216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4969-C90E-4797-9915-3F99BC559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1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sultation-program@Utah.gov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" b="-510"/>
          <a:stretch/>
        </p:blipFill>
        <p:spPr>
          <a:xfrm>
            <a:off x="-519985" y="1669579"/>
            <a:ext cx="10077656" cy="3665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609" y="437877"/>
            <a:ext cx="6496782" cy="651235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808080"/>
                </a:solidFill>
              </a:rPr>
              <a:t>Mission Statement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82" y="2020165"/>
            <a:ext cx="4675986" cy="292590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987" y="2712926"/>
            <a:ext cx="4208827" cy="145936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Helping to ensure a safe and healthy workplace for every worker in the state of Utah.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7594" r="7320" b="10866"/>
          <a:stretch/>
        </p:blipFill>
        <p:spPr>
          <a:xfrm>
            <a:off x="4572000" y="5916013"/>
            <a:ext cx="4364183" cy="82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" y="2221645"/>
            <a:ext cx="417725" cy="451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6468">
            <a:off x="3958075" y="4027394"/>
            <a:ext cx="417725" cy="451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050ABE9-00AE-44E8-B4DF-DE860BE586C9}"/>
              </a:ext>
            </a:extLst>
          </p:cNvPr>
          <p:cNvSpPr/>
          <p:nvPr/>
        </p:nvSpPr>
        <p:spPr>
          <a:xfrm>
            <a:off x="2464904" y="1217430"/>
            <a:ext cx="4545496" cy="77145"/>
          </a:xfrm>
          <a:prstGeom prst="rect">
            <a:avLst/>
          </a:prstGeom>
          <a:solidFill>
            <a:srgbClr val="F26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3E285A-5B79-4422-84DA-342A44636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/>
          <a:stretch/>
        </p:blipFill>
        <p:spPr>
          <a:xfrm>
            <a:off x="-4971" y="0"/>
            <a:ext cx="914897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F464D3-9BEF-42A0-A735-23C2560ECC01}"/>
              </a:ext>
            </a:extLst>
          </p:cNvPr>
          <p:cNvSpPr txBox="1"/>
          <p:nvPr/>
        </p:nvSpPr>
        <p:spPr>
          <a:xfrm>
            <a:off x="980660" y="1089897"/>
            <a:ext cx="6705600" cy="4862870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26B3A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26B3A"/>
                </a:solidFill>
              </a:rPr>
              <a:t>UOSH Compliance</a:t>
            </a:r>
          </a:p>
          <a:p>
            <a:pPr>
              <a:buClr>
                <a:srgbClr val="F26B3A"/>
              </a:buClr>
              <a:buSzPct val="135000"/>
            </a:pPr>
            <a:r>
              <a:rPr lang="en-US" sz="2800" dirty="0">
                <a:solidFill>
                  <a:srgbClr val="F26B3A"/>
                </a:solidFill>
              </a:rPr>
              <a:t>	</a:t>
            </a:r>
            <a:r>
              <a:rPr lang="en-US" sz="2800" dirty="0" smtClean="0">
                <a:solidFill>
                  <a:srgbClr val="F26B3A"/>
                </a:solidFill>
              </a:rPr>
              <a:t>(801) 530-6900</a:t>
            </a:r>
          </a:p>
          <a:p>
            <a:pPr>
              <a:buClr>
                <a:srgbClr val="F26B3A"/>
              </a:buClr>
              <a:buSzPct val="135000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u="sng" dirty="0" smtClean="0">
                <a:solidFill>
                  <a:schemeClr val="accent5"/>
                </a:solidFill>
              </a:rPr>
              <a:t>jsokoloff@Utah.gov</a:t>
            </a:r>
            <a:endParaRPr lang="en-US" sz="2800" u="sng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F26B3A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26B3A"/>
                </a:solidFill>
              </a:rPr>
              <a:t>UOSH Bureau of Labor Statistics</a:t>
            </a:r>
          </a:p>
          <a:p>
            <a:pPr>
              <a:buClr>
                <a:srgbClr val="F26B3A"/>
              </a:buClr>
              <a:buSzPct val="135000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u="sng" dirty="0" smtClean="0">
                <a:solidFill>
                  <a:schemeClr val="accent5"/>
                </a:solidFill>
              </a:rPr>
              <a:t>hlawrence@Utah.gov</a:t>
            </a:r>
            <a:endParaRPr lang="en-US" sz="2800" u="sng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F26B3A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26B3A"/>
                </a:solidFill>
              </a:rPr>
              <a:t>UOSH Consultation</a:t>
            </a:r>
          </a:p>
          <a:p>
            <a:pPr>
              <a:buClr>
                <a:srgbClr val="F26B3A"/>
              </a:buClr>
              <a:buSzPct val="135000"/>
            </a:pPr>
            <a:r>
              <a:rPr lang="en-US" sz="2800" dirty="0">
                <a:solidFill>
                  <a:srgbClr val="F26B3A"/>
                </a:solidFill>
              </a:rPr>
              <a:t>	</a:t>
            </a:r>
            <a:r>
              <a:rPr lang="en-US" sz="2800" dirty="0" smtClean="0">
                <a:solidFill>
                  <a:srgbClr val="F26B3A"/>
                </a:solidFill>
              </a:rPr>
              <a:t>(801) 530 – 6855</a:t>
            </a:r>
          </a:p>
          <a:p>
            <a:pPr>
              <a:buClr>
                <a:srgbClr val="F26B3A"/>
              </a:buClr>
              <a:buSzPct val="135000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consultation-program@Utah.gov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buClr>
                <a:srgbClr val="F26B3A"/>
              </a:buClr>
              <a:buSzPct val="135000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buClr>
                <a:srgbClr val="F26B3A"/>
              </a:buClr>
              <a:buSzPct val="135000"/>
            </a:pPr>
            <a:r>
              <a:rPr lang="en-US" sz="2000" u="sng" dirty="0" smtClean="0">
                <a:solidFill>
                  <a:schemeClr val="accent5"/>
                </a:solidFill>
              </a:rPr>
              <a:t>Laborcommission.Utah.gov/divisions/UOSH/index.html</a:t>
            </a:r>
          </a:p>
          <a:p>
            <a:pPr>
              <a:buClr>
                <a:srgbClr val="F26B3A"/>
              </a:buClr>
              <a:buSzPct val="135000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rgbClr val="F26B3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4D2DE0-EFC9-42E1-A1C6-512E7F625BCF}"/>
              </a:ext>
            </a:extLst>
          </p:cNvPr>
          <p:cNvSpPr txBox="1"/>
          <p:nvPr/>
        </p:nvSpPr>
        <p:spPr>
          <a:xfrm>
            <a:off x="3081047" y="237726"/>
            <a:ext cx="3836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26B3A"/>
                </a:solidFill>
              </a:rPr>
              <a:t>UOSH Contacts </a:t>
            </a:r>
            <a:endParaRPr lang="en-US" sz="4400" dirty="0">
              <a:solidFill>
                <a:srgbClr val="F26B3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" y="5863728"/>
            <a:ext cx="1299402" cy="93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8D385C-5208-4DC4-BE2C-D9E3CC8BA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" b="15461"/>
          <a:stretch/>
        </p:blipFill>
        <p:spPr>
          <a:xfrm>
            <a:off x="3015049" y="789905"/>
            <a:ext cx="3087473" cy="3135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D0E26C-93DD-4159-8214-2FD4C920C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14"/>
            <a:ext cx="9144000" cy="3556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BF0E77-C9B0-4A4C-944A-12BC0FD9B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81" y="5653669"/>
            <a:ext cx="5059811" cy="1204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5652DE-7BC2-42A7-AAF9-89FB9FD7EEB3}"/>
              </a:ext>
            </a:extLst>
          </p:cNvPr>
          <p:cNvSpPr/>
          <p:nvPr/>
        </p:nvSpPr>
        <p:spPr>
          <a:xfrm>
            <a:off x="2296686" y="389886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dirty="0" smtClean="0">
                <a:solidFill>
                  <a:srgbClr val="808080"/>
                </a:solidFill>
                <a:latin typeface="Arial" panose="020B0604020202020204" pitchFamily="34" charset="0"/>
              </a:rPr>
              <a:t>Cameron </a:t>
            </a:r>
            <a:r>
              <a:rPr lang="en-US" sz="4400" dirty="0" err="1" smtClean="0">
                <a:solidFill>
                  <a:srgbClr val="808080"/>
                </a:solidFill>
                <a:latin typeface="Arial" panose="020B0604020202020204" pitchFamily="34" charset="0"/>
              </a:rPr>
              <a:t>Ruppe</a:t>
            </a:r>
            <a:r>
              <a:rPr lang="en-US" sz="4400" dirty="0" smtClean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  <a:endParaRPr lang="en-US" sz="4400" dirty="0">
              <a:solidFill>
                <a:srgbClr val="808080"/>
              </a:solidFill>
            </a:endParaRPr>
          </a:p>
          <a:p>
            <a:pPr algn="ctr"/>
            <a:r>
              <a:rPr lang="en-US" dirty="0" smtClean="0">
                <a:solidFill>
                  <a:srgbClr val="808080"/>
                </a:solidFill>
                <a:latin typeface="Arial" panose="020B0604020202020204" pitchFamily="34" charset="0"/>
              </a:rPr>
              <a:t>UOSH Director</a:t>
            </a:r>
            <a:endParaRPr lang="en-US" sz="1400" dirty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500" dirty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  <a:endParaRPr lang="en-US" sz="500" dirty="0">
              <a:solidFill>
                <a:srgbClr val="808080"/>
              </a:solidFill>
            </a:endParaRPr>
          </a:p>
          <a:p>
            <a:pPr lvl="2"/>
            <a:r>
              <a:rPr lang="en-US" dirty="0">
                <a:solidFill>
                  <a:srgbClr val="808080"/>
                </a:solidFill>
                <a:latin typeface="Arial" panose="020B0604020202020204" pitchFamily="34" charset="0"/>
              </a:rPr>
              <a:t>  </a:t>
            </a:r>
            <a:r>
              <a:rPr lang="en-US" dirty="0" smtClean="0">
                <a:solidFill>
                  <a:srgbClr val="808080"/>
                </a:solidFill>
                <a:latin typeface="Arial" panose="020B0604020202020204" pitchFamily="34" charset="0"/>
              </a:rPr>
              <a:t>cruppe@utah.gov</a:t>
            </a:r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  <a:endParaRPr lang="en-US" sz="700" dirty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pPr lvl="2"/>
            <a:endParaRPr lang="en-US" sz="700" dirty="0">
              <a:solidFill>
                <a:srgbClr val="808080"/>
              </a:solidFill>
            </a:endParaRPr>
          </a:p>
          <a:p>
            <a:pPr lvl="2"/>
            <a:r>
              <a:rPr lang="en-US" dirty="0">
                <a:solidFill>
                  <a:srgbClr val="808080"/>
                </a:solidFill>
                <a:latin typeface="Arial" panose="020B0604020202020204" pitchFamily="34" charset="0"/>
              </a:rPr>
              <a:t>  </a:t>
            </a:r>
            <a:r>
              <a:rPr lang="en-US" dirty="0" smtClean="0">
                <a:solidFill>
                  <a:srgbClr val="808080"/>
                </a:solidFill>
                <a:latin typeface="Arial" panose="020B0604020202020204" pitchFamily="34" charset="0"/>
              </a:rPr>
              <a:t>801-530-6898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691561-9A2C-4CFC-BD05-39D38C5C5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8" y="5462829"/>
            <a:ext cx="459009" cy="323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DCB530C-2A90-4620-9D31-C1B5AD77E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99" y="5113913"/>
            <a:ext cx="422641" cy="232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347211"/>
          </a:xfrm>
          <a:prstGeom prst="rect">
            <a:avLst/>
          </a:prstGeom>
          <a:solidFill>
            <a:srgbClr val="F26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5" y="266400"/>
            <a:ext cx="4458851" cy="2162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6087" y="1085793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OSHSPA Update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015" y="1609013"/>
            <a:ext cx="3026048" cy="5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1" y="5836205"/>
            <a:ext cx="1296239" cy="928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37370" y="3545009"/>
            <a:ext cx="73451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7877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OSHA Budget: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Increased cost of using the OSHA database is being passed onto the state plan states.  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7877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Penalty Increases: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OSHA has indicated that they will be pursuing action against state plans that haven’t  made “significant steps to adopt.”  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7877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/>
          <a:stretch/>
        </p:blipFill>
        <p:spPr>
          <a:xfrm>
            <a:off x="0" y="3429007"/>
            <a:ext cx="9144225" cy="4320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6" y="4698992"/>
            <a:ext cx="3624797" cy="1757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1813" y="5197481"/>
            <a:ext cx="152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Fatalities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51" y="92394"/>
            <a:ext cx="1228532" cy="8797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357" y="5727931"/>
            <a:ext cx="29282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000037"/>
              </p:ext>
            </p:extLst>
          </p:nvPr>
        </p:nvGraphicFramePr>
        <p:xfrm>
          <a:off x="193086" y="391907"/>
          <a:ext cx="7628865" cy="3013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900"/>
                <a:gridCol w="978747"/>
                <a:gridCol w="5759218"/>
              </a:tblGrid>
              <a:tr h="310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effectLst/>
                        </a:rPr>
                        <a:t>Industry</a:t>
                      </a:r>
                      <a:endParaRPr lang="en-US" sz="105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effectLst/>
                        </a:rPr>
                        <a:t>Cause</a:t>
                      </a:r>
                      <a:endParaRPr lang="en-US" sz="105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effectLst/>
                        </a:rPr>
                        <a:t>Description</a:t>
                      </a:r>
                      <a:endParaRPr lang="en-US" sz="105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310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General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Struck By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Employee was crushed by a floor platform on a workover rig that was in the process of being removed.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4342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Public Sector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Caught In Between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Employee exited a vehicle to close a gate, the driver pulled the vehicle through the gate and found the employee on the ground.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358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General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Electric Shock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Three maintenance employees were killed when an Industrial truck contacted overhead power transmission lines.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310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Construction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Fall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Employee fell through a wall opening from the 4th floor to a scaffold on the 2nd floor.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358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Construction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Caught In Between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Employee was crushed by soil after falling into a trench when it caved-in.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310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Construction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Electric Shock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Employee was electrocuted after coming in contact with a power line while removing shingles on a roof.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310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General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Struck By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Still under investigation.  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  <a:tr h="310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Construction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Fall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Still under investigation.  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9" marR="8949" marT="894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2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0" y="0"/>
            <a:ext cx="1550786" cy="1485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39" y="0"/>
            <a:ext cx="341966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1653" y="742950"/>
            <a:ext cx="334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Accidents/Event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8594" y="1427139"/>
            <a:ext cx="2548660" cy="51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139"/>
            <a:ext cx="5430008" cy="498227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900205" y="3834573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907449" y="2407434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900205" y="5712778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900205" y="6154577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69" y="0"/>
            <a:ext cx="1550786" cy="1485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0" y="1485899"/>
            <a:ext cx="2920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Accidents/Injury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096" y="2161309"/>
            <a:ext cx="2548660" cy="51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8682" y="2322190"/>
            <a:ext cx="2517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" b="336"/>
          <a:stretch/>
        </p:blipFill>
        <p:spPr>
          <a:xfrm>
            <a:off x="3136461" y="1778287"/>
            <a:ext cx="5734001" cy="439586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294996" y="4735854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258920" y="2592149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94996" y="3728799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23954" y="4170507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-35884" r="113" b="30804"/>
          <a:stretch/>
        </p:blipFill>
        <p:spPr>
          <a:xfrm>
            <a:off x="-13252" y="-2063461"/>
            <a:ext cx="9157252" cy="5930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5" y="266400"/>
            <a:ext cx="3624797" cy="1757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621" y="713396"/>
            <a:ext cx="3159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Accidents by Month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1273" y="1298171"/>
            <a:ext cx="22028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1" y="5836205"/>
            <a:ext cx="1296239" cy="928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27" y="4049674"/>
            <a:ext cx="4767019" cy="28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86" y="0"/>
            <a:ext cx="443101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99" y="259722"/>
            <a:ext cx="4381901" cy="2473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0" y="5704110"/>
            <a:ext cx="1306578" cy="935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3018" y="1142702"/>
            <a:ext cx="486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Accidents by NAICS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5291" y="3212773"/>
            <a:ext cx="200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Compliance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6" y="758092"/>
            <a:ext cx="4522060" cy="397021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75533" y="3790193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75533" y="1850588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75533" y="2192229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92003" y="3582105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75533" y="1664408"/>
            <a:ext cx="359764" cy="254832"/>
          </a:xfrm>
          <a:prstGeom prst="ellipse">
            <a:avLst/>
          </a:prstGeom>
          <a:noFill/>
          <a:ln w="19050">
            <a:solidFill>
              <a:srgbClr val="D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69" y="0"/>
            <a:ext cx="1550786" cy="1485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86" y="1485899"/>
            <a:ext cx="271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 Events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096" y="2161309"/>
            <a:ext cx="2548660" cy="51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8682" y="2322190"/>
            <a:ext cx="2517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5410" y="1485899"/>
            <a:ext cx="50064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7877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OSHSPA Board Meeting:  April 11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VPPPA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Conference will be hosted in SLC the week of April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 Down to prevent falls in Construction:  May 6-10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Trenching Stand Down:  June 17-22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Utah Safety Week: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June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17-21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next Advisory Council meeting will be in July</a:t>
            </a:r>
          </a:p>
          <a:p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6" y="4698992"/>
            <a:ext cx="3624797" cy="1757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950" y="5197481"/>
            <a:ext cx="3461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Industry Work Groups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51" y="92394"/>
            <a:ext cx="1228532" cy="8797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357" y="5727931"/>
            <a:ext cx="29282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3086" y="124895"/>
            <a:ext cx="76288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 Sector: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May 1, 2019 @ 9 am in the UOSH Conference Room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Construction: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April 30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2019 @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9 am in the UOSH Conference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 Industry: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April 29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2019 @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9 am in the UOSH Conference Room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12288</TotalTime>
  <Words>331</Words>
  <Application>Microsoft Office PowerPoint</Application>
  <PresentationFormat>On-screen Show (4:3)</PresentationFormat>
  <Paragraphs>73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Mission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CDK Global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Reimann, Jason</dc:creator>
  <cp:lastModifiedBy>Cameron Ruppe</cp:lastModifiedBy>
  <cp:revision>205</cp:revision>
  <dcterms:created xsi:type="dcterms:W3CDTF">2018-07-22T16:55:09Z</dcterms:created>
  <dcterms:modified xsi:type="dcterms:W3CDTF">2019-04-02T15:43:10Z</dcterms:modified>
</cp:coreProperties>
</file>