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1"/>
  </p:notesMasterIdLst>
  <p:sldIdLst>
    <p:sldId id="256" r:id="rId6"/>
    <p:sldId id="419" r:id="rId7"/>
    <p:sldId id="445" r:id="rId8"/>
    <p:sldId id="446" r:id="rId9"/>
    <p:sldId id="455"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272" r:id="rId26"/>
    <p:sldId id="275" r:id="rId27"/>
    <p:sldId id="276" r:id="rId28"/>
    <p:sldId id="400" r:id="rId29"/>
    <p:sldId id="404" r:id="rId30"/>
    <p:sldId id="405" r:id="rId31"/>
    <p:sldId id="459" r:id="rId32"/>
    <p:sldId id="313" r:id="rId33"/>
    <p:sldId id="466" r:id="rId34"/>
    <p:sldId id="426" r:id="rId35"/>
    <p:sldId id="319" r:id="rId36"/>
    <p:sldId id="365" r:id="rId37"/>
    <p:sldId id="439" r:id="rId38"/>
    <p:sldId id="441" r:id="rId39"/>
    <p:sldId id="370" r:id="rId40"/>
    <p:sldId id="371" r:id="rId41"/>
    <p:sldId id="457" r:id="rId42"/>
    <p:sldId id="456" r:id="rId43"/>
    <p:sldId id="460" r:id="rId44"/>
    <p:sldId id="442" r:id="rId45"/>
    <p:sldId id="451" r:id="rId46"/>
    <p:sldId id="448" r:id="rId47"/>
    <p:sldId id="443" r:id="rId48"/>
    <p:sldId id="447" r:id="rId49"/>
    <p:sldId id="427" r:id="rId50"/>
    <p:sldId id="420" r:id="rId51"/>
    <p:sldId id="433" r:id="rId52"/>
    <p:sldId id="366" r:id="rId53"/>
    <p:sldId id="434" r:id="rId54"/>
    <p:sldId id="367" r:id="rId55"/>
    <p:sldId id="384" r:id="rId56"/>
    <p:sldId id="381" r:id="rId57"/>
    <p:sldId id="374" r:id="rId58"/>
    <p:sldId id="378"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MONEY" initials="NM" lastIdx="5" clrIdx="0">
    <p:extLst>
      <p:ext uri="{19B8F6BF-5375-455C-9EA6-DF929625EA0E}">
        <p15:presenceInfo xmlns:p15="http://schemas.microsoft.com/office/powerpoint/2012/main" userId="c81e4bb8776f574d" providerId="Windows Live"/>
      </p:ext>
    </p:extLst>
  </p:cmAuthor>
  <p:cmAuthor id="2" name="Aronson, Morgan" initials="AM" lastIdx="6" clrIdx="1">
    <p:extLst>
      <p:ext uri="{19B8F6BF-5375-455C-9EA6-DF929625EA0E}">
        <p15:presenceInfo xmlns:p15="http://schemas.microsoft.com/office/powerpoint/2012/main" userId="S-1-5-21-1308705437-1779958508-1182739305-2940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446"/>
    <a:srgbClr val="3333FF"/>
    <a:srgbClr val="497B45"/>
    <a:srgbClr val="0000FF"/>
    <a:srgbClr val="3366FF"/>
    <a:srgbClr val="0066FF"/>
    <a:srgbClr val="5BAB55"/>
    <a:srgbClr val="FFFFFF"/>
    <a:srgbClr val="343741"/>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11" autoAdjust="0"/>
  </p:normalViewPr>
  <p:slideViewPr>
    <p:cSldViewPr snapToGrid="0">
      <p:cViewPr varScale="1">
        <p:scale>
          <a:sx n="107" d="100"/>
          <a:sy n="107" d="100"/>
        </p:scale>
        <p:origin x="138" y="270"/>
      </p:cViewPr>
      <p:guideLst>
        <p:guide orient="horz" pos="413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21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0T17:45:20.0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0,'797'1,"-314"51,-394-39,156 20,153-9,132-25,-514 2,-1 1,1 1,0 0,-1 2,0 0,0 0,0 1,-1 1,9 5,110 37,-112-47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0T17:45:20.0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0,'797'1,"-314"51,-394-39,156 20,153-9,132-25,-514 2,-1 1,1 1,0 0,-1 2,0 0,0 0,0 1,-1 1,9 5,110 37,-112-47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3785A-9EFB-49CD-9B41-642062DFD9C6}"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D64D0-2C69-4527-83D1-E8DFDFF7AD08}" type="slidenum">
              <a:rPr lang="en-US" smtClean="0"/>
              <a:t>‹#›</a:t>
            </a:fld>
            <a:endParaRPr lang="en-US"/>
          </a:p>
        </p:txBody>
      </p:sp>
    </p:spTree>
    <p:extLst>
      <p:ext uri="{BB962C8B-B14F-4D97-AF65-F5344CB8AC3E}">
        <p14:creationId xmlns:p14="http://schemas.microsoft.com/office/powerpoint/2010/main" val="72811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r>
              <a:rPr lang="en-US" sz="1200" dirty="0">
                <a:solidFill>
                  <a:schemeClr val="tx1"/>
                </a:solidFill>
              </a:rPr>
              <a:t>(c) 2011 Liberty Mutual Group. All Rights Reserved.</a:t>
            </a:r>
          </a:p>
        </p:txBody>
      </p:sp>
      <p:sp>
        <p:nvSpPr>
          <p:cNvPr id="16387" name="Rectangle 3"/>
          <p:cNvSpPr>
            <a:spLocks noGrp="1" noChangeArrowheads="1"/>
          </p:cNvSpPr>
          <p:nvPr>
            <p:ph type="dt" sz="quarter" idx="1"/>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fld id="{0972AC97-C1CB-460E-A570-CD2D3C2B4789}" type="datetime7">
              <a:rPr lang="en-US" sz="1200">
                <a:solidFill>
                  <a:schemeClr val="tx1"/>
                </a:solidFill>
              </a:rPr>
              <a:pPr/>
              <a:t>Mar-20</a:t>
            </a:fld>
            <a:endParaRPr lang="en-US" sz="1200" dirty="0">
              <a:solidFill>
                <a:schemeClr val="tx1"/>
              </a:solidFill>
            </a:endParaRPr>
          </a:p>
        </p:txBody>
      </p:sp>
      <p:sp>
        <p:nvSpPr>
          <p:cNvPr id="16388" name="Rectangle 7"/>
          <p:cNvSpPr>
            <a:spLocks noGrp="1" noChangeArrowheads="1"/>
          </p:cNvSpPr>
          <p:nvPr>
            <p:ph type="sldNum" sz="quarter" idx="5"/>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fld id="{4FA81BE8-18C0-4802-BFF1-90B49B1D6A4D}" type="slidenum">
              <a:rPr lang="en-US" sz="1200">
                <a:solidFill>
                  <a:schemeClr val="tx1"/>
                </a:solidFill>
              </a:rPr>
              <a:pPr/>
              <a:t>2</a:t>
            </a:fld>
            <a:endParaRPr lang="en-US" sz="1200" dirty="0">
              <a:solidFill>
                <a:schemeClr val="tx1"/>
              </a:solidFill>
            </a:endParaRPr>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xfrm>
            <a:off x="934113" y="4416099"/>
            <a:ext cx="5142177" cy="4182457"/>
          </a:xfrm>
          <a:noFill/>
        </p:spPr>
        <p:txBody>
          <a:bodyPr/>
          <a:lstStyle/>
          <a:p>
            <a:pPr defTabSz="881096">
              <a:defRPr/>
            </a:pPr>
            <a:r>
              <a:rPr lang="en-US" dirty="0">
                <a:latin typeface="Arial" charset="0"/>
              </a:rPr>
              <a:t>Provide a virtual introduction</a:t>
            </a:r>
          </a:p>
          <a:p>
            <a:pPr defTabSz="881096">
              <a:defRPr/>
            </a:pPr>
            <a:r>
              <a:rPr lang="en-US" dirty="0">
                <a:latin typeface="Arial" charset="0"/>
              </a:rPr>
              <a:t>Add photo (doesn’t have to be formal)</a:t>
            </a:r>
          </a:p>
          <a:p>
            <a:pPr defTabSz="881096">
              <a:defRPr/>
            </a:pPr>
            <a:r>
              <a:rPr lang="en-US" dirty="0">
                <a:latin typeface="Arial" charset="0"/>
              </a:rPr>
              <a:t>Name</a:t>
            </a:r>
            <a:r>
              <a:rPr lang="en-US" baseline="0" dirty="0">
                <a:latin typeface="Arial" charset="0"/>
              </a:rPr>
              <a:t> </a:t>
            </a:r>
          </a:p>
          <a:p>
            <a:pPr defTabSz="881096">
              <a:defRPr/>
            </a:pPr>
            <a:r>
              <a:rPr lang="en-US" baseline="0" dirty="0">
                <a:latin typeface="Arial" charset="0"/>
              </a:rPr>
              <a:t>Designations</a:t>
            </a:r>
          </a:p>
          <a:p>
            <a:pPr defTabSz="881096">
              <a:defRPr/>
            </a:pPr>
            <a:r>
              <a:rPr lang="en-US" baseline="0" dirty="0">
                <a:latin typeface="Arial" charset="0"/>
              </a:rPr>
              <a:t>Title</a:t>
            </a:r>
          </a:p>
          <a:p>
            <a:pPr defTabSz="881096">
              <a:defRPr/>
            </a:pPr>
            <a:endParaRPr lang="en-US" baseline="0" dirty="0">
              <a:latin typeface="Arial" charset="0"/>
            </a:endParaRPr>
          </a:p>
        </p:txBody>
      </p:sp>
    </p:spTree>
    <p:extLst>
      <p:ext uri="{BB962C8B-B14F-4D97-AF65-F5344CB8AC3E}">
        <p14:creationId xmlns:p14="http://schemas.microsoft.com/office/powerpoint/2010/main" val="39041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0F3141-BFB8-4270-AF28-0A7F9D5A8464}"/>
              </a:ext>
            </a:extLst>
          </p:cNvPr>
          <p:cNvSpPr>
            <a:spLocks noGrp="1" noChangeArrowheads="1"/>
          </p:cNvSpPr>
          <p:nvPr>
            <p:ph type="sldNum" sz="quarter" idx="5"/>
          </p:nvPr>
        </p:nvSpPr>
        <p:spPr>
          <a:ln/>
        </p:spPr>
        <p:txBody>
          <a:bodyPr/>
          <a:lstStyle/>
          <a:p>
            <a:fld id="{BA74CCC9-903D-44A6-A3E7-E321CF345B03}" type="slidenum">
              <a:rPr lang="en-US" altLang="en-US"/>
              <a:pPr/>
              <a:t>12</a:t>
            </a:fld>
            <a:endParaRPr lang="en-US" altLang="en-US"/>
          </a:p>
        </p:txBody>
      </p:sp>
      <p:sp>
        <p:nvSpPr>
          <p:cNvPr id="182274" name="Rectangle 2">
            <a:extLst>
              <a:ext uri="{FF2B5EF4-FFF2-40B4-BE49-F238E27FC236}">
                <a16:creationId xmlns:a16="http://schemas.microsoft.com/office/drawing/2014/main" id="{56FBAA12-BD08-4398-B722-F37E03F5C6D1}"/>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C11463E0-55E3-4E76-8227-4C23277C3B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B50724-1D9A-4D1C-A9FD-208768B2DED9}"/>
              </a:ext>
            </a:extLst>
          </p:cNvPr>
          <p:cNvSpPr>
            <a:spLocks noGrp="1" noChangeArrowheads="1"/>
          </p:cNvSpPr>
          <p:nvPr>
            <p:ph type="sldNum" sz="quarter" idx="5"/>
          </p:nvPr>
        </p:nvSpPr>
        <p:spPr>
          <a:ln/>
        </p:spPr>
        <p:txBody>
          <a:bodyPr/>
          <a:lstStyle/>
          <a:p>
            <a:fld id="{A8CA0F0A-C9A6-4976-9954-79F68B2B97A7}" type="slidenum">
              <a:rPr lang="en-US" altLang="en-US"/>
              <a:pPr/>
              <a:t>13</a:t>
            </a:fld>
            <a:endParaRPr lang="en-US" altLang="en-US"/>
          </a:p>
        </p:txBody>
      </p:sp>
      <p:sp>
        <p:nvSpPr>
          <p:cNvPr id="183298" name="Rectangle 2">
            <a:extLst>
              <a:ext uri="{FF2B5EF4-FFF2-40B4-BE49-F238E27FC236}">
                <a16:creationId xmlns:a16="http://schemas.microsoft.com/office/drawing/2014/main" id="{83A3C119-FC48-4E59-9434-BAB21BBECFFE}"/>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7BF0BFC2-27BB-4F89-945C-D3794E8BAA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1D3C4-271C-4804-92D0-EA0000FD1195}"/>
              </a:ext>
            </a:extLst>
          </p:cNvPr>
          <p:cNvSpPr>
            <a:spLocks noGrp="1" noChangeArrowheads="1"/>
          </p:cNvSpPr>
          <p:nvPr>
            <p:ph type="sldNum" sz="quarter" idx="5"/>
          </p:nvPr>
        </p:nvSpPr>
        <p:spPr>
          <a:ln/>
        </p:spPr>
        <p:txBody>
          <a:bodyPr/>
          <a:lstStyle/>
          <a:p>
            <a:fld id="{E99DD25C-6F4C-494E-93D7-87602A9DFF70}" type="slidenum">
              <a:rPr lang="en-US" altLang="en-US"/>
              <a:pPr/>
              <a:t>14</a:t>
            </a:fld>
            <a:endParaRPr lang="en-US" altLang="en-US"/>
          </a:p>
        </p:txBody>
      </p:sp>
      <p:sp>
        <p:nvSpPr>
          <p:cNvPr id="184322" name="Rectangle 2">
            <a:extLst>
              <a:ext uri="{FF2B5EF4-FFF2-40B4-BE49-F238E27FC236}">
                <a16:creationId xmlns:a16="http://schemas.microsoft.com/office/drawing/2014/main" id="{E56C23BE-537F-41A6-BB5B-8CA8CCF68475}"/>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838C9764-D0B7-41EB-AFA6-53205EB93C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9DD339-2B87-42D5-8C23-84E29A4056C1}"/>
              </a:ext>
            </a:extLst>
          </p:cNvPr>
          <p:cNvSpPr>
            <a:spLocks noGrp="1" noChangeArrowheads="1"/>
          </p:cNvSpPr>
          <p:nvPr>
            <p:ph type="sldNum" sz="quarter" idx="5"/>
          </p:nvPr>
        </p:nvSpPr>
        <p:spPr>
          <a:ln/>
        </p:spPr>
        <p:txBody>
          <a:bodyPr/>
          <a:lstStyle/>
          <a:p>
            <a:fld id="{DAE22793-56EB-4911-8BFC-BC38198C79CE}" type="slidenum">
              <a:rPr lang="en-US" altLang="en-US"/>
              <a:pPr/>
              <a:t>15</a:t>
            </a:fld>
            <a:endParaRPr lang="en-US" altLang="en-US"/>
          </a:p>
        </p:txBody>
      </p:sp>
      <p:sp>
        <p:nvSpPr>
          <p:cNvPr id="185346" name="Rectangle 2">
            <a:extLst>
              <a:ext uri="{FF2B5EF4-FFF2-40B4-BE49-F238E27FC236}">
                <a16:creationId xmlns:a16="http://schemas.microsoft.com/office/drawing/2014/main" id="{4B403FB6-C146-4F34-A64B-C93C889FAA65}"/>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5220A4D5-526A-4138-8643-853B3C48CE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F41B5C-0D58-4B66-9890-FFF65E3F9AD2}"/>
              </a:ext>
            </a:extLst>
          </p:cNvPr>
          <p:cNvSpPr>
            <a:spLocks noGrp="1" noChangeArrowheads="1"/>
          </p:cNvSpPr>
          <p:nvPr>
            <p:ph type="sldNum" sz="quarter" idx="5"/>
          </p:nvPr>
        </p:nvSpPr>
        <p:spPr>
          <a:ln/>
        </p:spPr>
        <p:txBody>
          <a:bodyPr/>
          <a:lstStyle/>
          <a:p>
            <a:fld id="{0A205D61-B7C1-4CCA-8A42-BD355096F5EE}" type="slidenum">
              <a:rPr lang="en-US" altLang="en-US"/>
              <a:pPr/>
              <a:t>16</a:t>
            </a:fld>
            <a:endParaRPr lang="en-US" altLang="en-US"/>
          </a:p>
        </p:txBody>
      </p:sp>
      <p:sp>
        <p:nvSpPr>
          <p:cNvPr id="186370" name="Rectangle 2">
            <a:extLst>
              <a:ext uri="{FF2B5EF4-FFF2-40B4-BE49-F238E27FC236}">
                <a16:creationId xmlns:a16="http://schemas.microsoft.com/office/drawing/2014/main" id="{AEF498D2-99E8-4B8F-811A-D40BA68558E6}"/>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942E5416-2ED7-4833-A42F-DBAD747E39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01DEE4-4EDF-493A-8561-D5B20DAB0B3F}"/>
              </a:ext>
            </a:extLst>
          </p:cNvPr>
          <p:cNvSpPr>
            <a:spLocks noGrp="1" noChangeArrowheads="1"/>
          </p:cNvSpPr>
          <p:nvPr>
            <p:ph type="sldNum" sz="quarter" idx="5"/>
          </p:nvPr>
        </p:nvSpPr>
        <p:spPr>
          <a:ln/>
        </p:spPr>
        <p:txBody>
          <a:bodyPr/>
          <a:lstStyle/>
          <a:p>
            <a:fld id="{3D5C9A53-F10B-4EC4-9F7F-AA6C1948E123}" type="slidenum">
              <a:rPr lang="en-US" altLang="en-US"/>
              <a:pPr/>
              <a:t>17</a:t>
            </a:fld>
            <a:endParaRPr lang="en-US" altLang="en-US"/>
          </a:p>
        </p:txBody>
      </p:sp>
      <p:sp>
        <p:nvSpPr>
          <p:cNvPr id="187394" name="Rectangle 2">
            <a:extLst>
              <a:ext uri="{FF2B5EF4-FFF2-40B4-BE49-F238E27FC236}">
                <a16:creationId xmlns:a16="http://schemas.microsoft.com/office/drawing/2014/main" id="{B7D3A8F8-BE8B-47EB-BA4C-2C1201BB4CAB}"/>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A6A4A0C8-8885-4201-8236-35CEB197EF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A22314-4D53-4FAE-BB20-12F3A734EDF5}"/>
              </a:ext>
            </a:extLst>
          </p:cNvPr>
          <p:cNvSpPr>
            <a:spLocks noGrp="1" noChangeArrowheads="1"/>
          </p:cNvSpPr>
          <p:nvPr>
            <p:ph type="sldNum" sz="quarter" idx="5"/>
          </p:nvPr>
        </p:nvSpPr>
        <p:spPr>
          <a:ln/>
        </p:spPr>
        <p:txBody>
          <a:bodyPr/>
          <a:lstStyle/>
          <a:p>
            <a:fld id="{FA0B84D9-3780-47EE-A3D4-A20A19C74211}" type="slidenum">
              <a:rPr lang="en-US" altLang="en-US"/>
              <a:pPr/>
              <a:t>18</a:t>
            </a:fld>
            <a:endParaRPr lang="en-US" altLang="en-US"/>
          </a:p>
        </p:txBody>
      </p:sp>
      <p:sp>
        <p:nvSpPr>
          <p:cNvPr id="188418" name="Rectangle 2">
            <a:extLst>
              <a:ext uri="{FF2B5EF4-FFF2-40B4-BE49-F238E27FC236}">
                <a16:creationId xmlns:a16="http://schemas.microsoft.com/office/drawing/2014/main" id="{00E54BBE-FD28-4AB8-A682-B2169328A947}"/>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7E447BEE-7F2E-4AF6-B1DC-297A556282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C597D0-4729-4039-9CE7-685172BF34FE}"/>
              </a:ext>
            </a:extLst>
          </p:cNvPr>
          <p:cNvSpPr>
            <a:spLocks noGrp="1" noChangeArrowheads="1"/>
          </p:cNvSpPr>
          <p:nvPr>
            <p:ph type="sldNum" sz="quarter" idx="5"/>
          </p:nvPr>
        </p:nvSpPr>
        <p:spPr>
          <a:ln/>
        </p:spPr>
        <p:txBody>
          <a:bodyPr/>
          <a:lstStyle/>
          <a:p>
            <a:fld id="{D8B559F4-F068-402B-A4E4-8EE3C22ABD12}" type="slidenum">
              <a:rPr lang="en-US" altLang="en-US"/>
              <a:pPr/>
              <a:t>19</a:t>
            </a:fld>
            <a:endParaRPr lang="en-US" altLang="en-US"/>
          </a:p>
        </p:txBody>
      </p:sp>
      <p:sp>
        <p:nvSpPr>
          <p:cNvPr id="189442" name="Rectangle 2">
            <a:extLst>
              <a:ext uri="{FF2B5EF4-FFF2-40B4-BE49-F238E27FC236}">
                <a16:creationId xmlns:a16="http://schemas.microsoft.com/office/drawing/2014/main" id="{5C33836D-8AFC-4FA8-B85F-AE48C92B3B22}"/>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9827FB44-845E-4024-A989-2CA295B359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401C0C-28C7-4B51-8FAB-A1FF3D165715}"/>
              </a:ext>
            </a:extLst>
          </p:cNvPr>
          <p:cNvSpPr>
            <a:spLocks noGrp="1" noChangeArrowheads="1"/>
          </p:cNvSpPr>
          <p:nvPr>
            <p:ph type="sldNum" sz="quarter" idx="5"/>
          </p:nvPr>
        </p:nvSpPr>
        <p:spPr>
          <a:ln/>
        </p:spPr>
        <p:txBody>
          <a:bodyPr/>
          <a:lstStyle/>
          <a:p>
            <a:fld id="{B1576B9B-A10C-4E6F-AE3F-86807DB03935}" type="slidenum">
              <a:rPr lang="en-US" altLang="en-US"/>
              <a:pPr/>
              <a:t>20</a:t>
            </a:fld>
            <a:endParaRPr lang="en-US" altLang="en-US"/>
          </a:p>
        </p:txBody>
      </p:sp>
      <p:sp>
        <p:nvSpPr>
          <p:cNvPr id="190466" name="Rectangle 2">
            <a:extLst>
              <a:ext uri="{FF2B5EF4-FFF2-40B4-BE49-F238E27FC236}">
                <a16:creationId xmlns:a16="http://schemas.microsoft.com/office/drawing/2014/main" id="{D6FB3545-9242-4ACD-B07F-4036ADEC2079}"/>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5AF7AA23-D6CB-4FCE-B48B-013EA9368A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1383C8-CA98-4E02-8A14-2D1A9645A9CC}"/>
              </a:ext>
            </a:extLst>
          </p:cNvPr>
          <p:cNvSpPr>
            <a:spLocks noGrp="1" noChangeArrowheads="1"/>
          </p:cNvSpPr>
          <p:nvPr>
            <p:ph type="sldNum" sz="quarter" idx="5"/>
          </p:nvPr>
        </p:nvSpPr>
        <p:spPr>
          <a:ln/>
        </p:spPr>
        <p:txBody>
          <a:bodyPr/>
          <a:lstStyle/>
          <a:p>
            <a:fld id="{FF2CBD70-067D-4B06-935D-4E2287F1A8D3}" type="slidenum">
              <a:rPr lang="en-US" altLang="en-US"/>
              <a:pPr/>
              <a:t>21</a:t>
            </a:fld>
            <a:endParaRPr lang="en-US" altLang="en-US"/>
          </a:p>
        </p:txBody>
      </p:sp>
      <p:sp>
        <p:nvSpPr>
          <p:cNvPr id="32770" name="Rectangle 2">
            <a:extLst>
              <a:ext uri="{FF2B5EF4-FFF2-40B4-BE49-F238E27FC236}">
                <a16:creationId xmlns:a16="http://schemas.microsoft.com/office/drawing/2014/main" id="{7B6A87AD-22A4-47DF-9B07-D72AC7335089}"/>
              </a:ext>
            </a:extLst>
          </p:cNvPr>
          <p:cNvSpPr>
            <a:spLocks noGrp="1" noRot="1" noChangeAspect="1" noChangeArrowheads="1" noTextEdit="1"/>
          </p:cNvSpPr>
          <p:nvPr>
            <p:ph type="sldImg"/>
          </p:nvPr>
        </p:nvSpPr>
        <p:spPr>
          <a:xfrm>
            <a:off x="404813" y="698500"/>
            <a:ext cx="6049962" cy="3403600"/>
          </a:xfrm>
          <a:ln w="12700" cap="flat">
            <a:solidFill>
              <a:schemeClr val="tx1"/>
            </a:solidFill>
          </a:ln>
          <a:extLst>
            <a:ext uri="{909E8E84-426E-40DD-AFC4-6F175D3DCCD1}">
              <a14:hiddenFill xmlns:a14="http://schemas.microsoft.com/office/drawing/2010/main">
                <a:noFill/>
              </a14:hiddenFill>
            </a:ext>
          </a:extLst>
        </p:spPr>
      </p:sp>
      <p:sp>
        <p:nvSpPr>
          <p:cNvPr id="32771" name="Rectangle 3">
            <a:extLst>
              <a:ext uri="{FF2B5EF4-FFF2-40B4-BE49-F238E27FC236}">
                <a16:creationId xmlns:a16="http://schemas.microsoft.com/office/drawing/2014/main" id="{803A5E68-E895-40D7-AA48-A7ED3FBDCF5F}"/>
              </a:ext>
            </a:extLst>
          </p:cNvPr>
          <p:cNvSpPr>
            <a:spLocks noGrp="1" noChangeArrowheads="1"/>
          </p:cNvSpPr>
          <p:nvPr>
            <p:ph type="body" idx="1"/>
          </p:nvPr>
        </p:nvSpPr>
        <p:spPr>
          <a:xfrm>
            <a:off x="914400" y="4343400"/>
            <a:ext cx="5029200" cy="4114800"/>
          </a:xfrm>
          <a:ln/>
        </p:spPr>
        <p:txBody>
          <a:bodyPr lIns="90488" tIns="44450" rIns="90488" bIns="44450"/>
          <a:lstStyle/>
          <a:p>
            <a:endParaRPr lang="en-US" altLang="en-US"/>
          </a:p>
        </p:txBody>
      </p:sp>
    </p:spTree>
    <p:extLst>
      <p:ext uri="{BB962C8B-B14F-4D97-AF65-F5344CB8AC3E}">
        <p14:creationId xmlns:p14="http://schemas.microsoft.com/office/powerpoint/2010/main" val="362871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r>
              <a:rPr lang="en-US" sz="1200" dirty="0">
                <a:solidFill>
                  <a:schemeClr val="tx1"/>
                </a:solidFill>
              </a:rPr>
              <a:t>(c) 2011 Liberty Mutual Group. All Rights Reserved.</a:t>
            </a:r>
          </a:p>
        </p:txBody>
      </p:sp>
      <p:sp>
        <p:nvSpPr>
          <p:cNvPr id="16387" name="Rectangle 3"/>
          <p:cNvSpPr>
            <a:spLocks noGrp="1" noChangeArrowheads="1"/>
          </p:cNvSpPr>
          <p:nvPr>
            <p:ph type="dt" sz="quarter" idx="1"/>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fld id="{0972AC97-C1CB-460E-A570-CD2D3C2B4789}" type="datetime7">
              <a:rPr lang="en-US" sz="1200">
                <a:solidFill>
                  <a:schemeClr val="tx1"/>
                </a:solidFill>
              </a:rPr>
              <a:pPr/>
              <a:t>Mar-20</a:t>
            </a:fld>
            <a:endParaRPr lang="en-US" sz="1200" dirty="0">
              <a:solidFill>
                <a:schemeClr val="tx1"/>
              </a:solidFill>
            </a:endParaRPr>
          </a:p>
        </p:txBody>
      </p:sp>
      <p:sp>
        <p:nvSpPr>
          <p:cNvPr id="16388" name="Rectangle 7"/>
          <p:cNvSpPr>
            <a:spLocks noGrp="1" noChangeArrowheads="1"/>
          </p:cNvSpPr>
          <p:nvPr>
            <p:ph type="sldNum" sz="quarter" idx="5"/>
          </p:nvPr>
        </p:nvSpPr>
        <p:spPr>
          <a:noFill/>
        </p:spPr>
        <p:txBody>
          <a:bodyPr/>
          <a:lstStyle>
            <a:lvl1pPr defTabSz="931576">
              <a:defRPr sz="2000">
                <a:solidFill>
                  <a:srgbClr val="000000"/>
                </a:solidFill>
                <a:latin typeface="Arial" charset="0"/>
                <a:cs typeface="Arial" charset="0"/>
              </a:defRPr>
            </a:lvl1pPr>
            <a:lvl2pPr marL="715890" indent="-275343" defTabSz="931576">
              <a:defRPr sz="2000">
                <a:solidFill>
                  <a:srgbClr val="000000"/>
                </a:solidFill>
                <a:latin typeface="Arial" charset="0"/>
                <a:cs typeface="Arial" charset="0"/>
              </a:defRPr>
            </a:lvl2pPr>
            <a:lvl3pPr marL="1101369" indent="-220274" defTabSz="931576">
              <a:defRPr sz="2000">
                <a:solidFill>
                  <a:srgbClr val="000000"/>
                </a:solidFill>
                <a:latin typeface="Arial" charset="0"/>
                <a:cs typeface="Arial" charset="0"/>
              </a:defRPr>
            </a:lvl3pPr>
            <a:lvl4pPr marL="1541917" indent="-220274" defTabSz="931576">
              <a:defRPr sz="2000">
                <a:solidFill>
                  <a:srgbClr val="000000"/>
                </a:solidFill>
                <a:latin typeface="Arial" charset="0"/>
                <a:cs typeface="Arial" charset="0"/>
              </a:defRPr>
            </a:lvl4pPr>
            <a:lvl5pPr marL="1982466" indent="-220274" defTabSz="931576">
              <a:defRPr sz="2000">
                <a:solidFill>
                  <a:srgbClr val="000000"/>
                </a:solidFill>
                <a:latin typeface="Arial" charset="0"/>
                <a:cs typeface="Arial" charset="0"/>
              </a:defRPr>
            </a:lvl5pPr>
            <a:lvl6pPr marL="2423013"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6pPr>
            <a:lvl7pPr marL="2863561"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7pPr>
            <a:lvl8pPr marL="3304108"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8pPr>
            <a:lvl9pPr marL="3744656" indent="-220274" algn="ctr" defTabSz="931576" eaLnBrk="0" fontAlgn="base" hangingPunct="0">
              <a:lnSpc>
                <a:spcPct val="85000"/>
              </a:lnSpc>
              <a:spcBef>
                <a:spcPct val="50000"/>
              </a:spcBef>
              <a:spcAft>
                <a:spcPct val="0"/>
              </a:spcAft>
              <a:defRPr sz="2000">
                <a:solidFill>
                  <a:srgbClr val="000000"/>
                </a:solidFill>
                <a:latin typeface="Arial" charset="0"/>
                <a:cs typeface="Arial" charset="0"/>
              </a:defRPr>
            </a:lvl9pPr>
          </a:lstStyle>
          <a:p>
            <a:fld id="{4FA81BE8-18C0-4802-BFF1-90B49B1D6A4D}" type="slidenum">
              <a:rPr lang="en-US" sz="1200">
                <a:solidFill>
                  <a:schemeClr val="tx1"/>
                </a:solidFill>
              </a:rPr>
              <a:pPr/>
              <a:t>3</a:t>
            </a:fld>
            <a:endParaRPr lang="en-US" sz="1200" dirty="0">
              <a:solidFill>
                <a:schemeClr val="tx1"/>
              </a:solidFill>
            </a:endParaRPr>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xfrm>
            <a:off x="934113" y="4416099"/>
            <a:ext cx="5142177" cy="4182457"/>
          </a:xfrm>
          <a:noFill/>
        </p:spPr>
        <p:txBody>
          <a:bodyPr/>
          <a:lstStyle/>
          <a:p>
            <a:pPr defTabSz="881096">
              <a:defRPr/>
            </a:pPr>
            <a:r>
              <a:rPr lang="en-US" dirty="0">
                <a:latin typeface="Arial" charset="0"/>
              </a:rPr>
              <a:t>Provide a virtual introduction</a:t>
            </a:r>
          </a:p>
          <a:p>
            <a:pPr defTabSz="881096">
              <a:defRPr/>
            </a:pPr>
            <a:r>
              <a:rPr lang="en-US" dirty="0">
                <a:latin typeface="Arial" charset="0"/>
              </a:rPr>
              <a:t>Add photo (doesn’t have to be formal)</a:t>
            </a:r>
          </a:p>
          <a:p>
            <a:pPr defTabSz="881096">
              <a:defRPr/>
            </a:pPr>
            <a:r>
              <a:rPr lang="en-US" dirty="0">
                <a:latin typeface="Arial" charset="0"/>
              </a:rPr>
              <a:t>Name</a:t>
            </a:r>
            <a:r>
              <a:rPr lang="en-US" baseline="0" dirty="0">
                <a:latin typeface="Arial" charset="0"/>
              </a:rPr>
              <a:t> </a:t>
            </a:r>
          </a:p>
          <a:p>
            <a:pPr defTabSz="881096">
              <a:defRPr/>
            </a:pPr>
            <a:r>
              <a:rPr lang="en-US" baseline="0" dirty="0">
                <a:latin typeface="Arial" charset="0"/>
              </a:rPr>
              <a:t>Designations</a:t>
            </a:r>
          </a:p>
          <a:p>
            <a:pPr defTabSz="881096">
              <a:defRPr/>
            </a:pPr>
            <a:r>
              <a:rPr lang="en-US" baseline="0" dirty="0">
                <a:latin typeface="Arial" charset="0"/>
              </a:rPr>
              <a:t>Title</a:t>
            </a:r>
          </a:p>
          <a:p>
            <a:pPr defTabSz="881096">
              <a:defRPr/>
            </a:pPr>
            <a:endParaRPr lang="en-US" baseline="0" dirty="0">
              <a:latin typeface="Arial" charset="0"/>
            </a:endParaRPr>
          </a:p>
        </p:txBody>
      </p:sp>
    </p:spTree>
    <p:extLst>
      <p:ext uri="{BB962C8B-B14F-4D97-AF65-F5344CB8AC3E}">
        <p14:creationId xmlns:p14="http://schemas.microsoft.com/office/powerpoint/2010/main" val="179045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5BE89C-4996-47DE-AB8E-5152E9458896}"/>
              </a:ext>
            </a:extLst>
          </p:cNvPr>
          <p:cNvSpPr>
            <a:spLocks noGrp="1" noChangeArrowheads="1"/>
          </p:cNvSpPr>
          <p:nvPr>
            <p:ph type="sldNum" sz="quarter" idx="5"/>
          </p:nvPr>
        </p:nvSpPr>
        <p:spPr>
          <a:ln/>
        </p:spPr>
        <p:txBody>
          <a:bodyPr/>
          <a:lstStyle/>
          <a:p>
            <a:fld id="{4DE950E4-D61A-430B-8961-3F2F5214CA55}" type="slidenum">
              <a:rPr lang="en-US" altLang="en-US"/>
              <a:pPr/>
              <a:t>22</a:t>
            </a:fld>
            <a:endParaRPr lang="en-US" altLang="en-US"/>
          </a:p>
        </p:txBody>
      </p:sp>
      <p:sp>
        <p:nvSpPr>
          <p:cNvPr id="36866" name="Rectangle 2">
            <a:extLst>
              <a:ext uri="{FF2B5EF4-FFF2-40B4-BE49-F238E27FC236}">
                <a16:creationId xmlns:a16="http://schemas.microsoft.com/office/drawing/2014/main" id="{02EABFF8-6880-44BE-94E5-A53370198E21}"/>
              </a:ext>
            </a:extLst>
          </p:cNvPr>
          <p:cNvSpPr>
            <a:spLocks noGrp="1" noRot="1" noChangeAspect="1" noChangeArrowheads="1" noTextEdit="1"/>
          </p:cNvSpPr>
          <p:nvPr>
            <p:ph type="sldImg"/>
          </p:nvPr>
        </p:nvSpPr>
        <p:spPr>
          <a:xfrm>
            <a:off x="404813" y="698500"/>
            <a:ext cx="6049962" cy="3403600"/>
          </a:xfrm>
          <a:ln w="12700" cap="flat">
            <a:solidFill>
              <a:schemeClr val="tx1"/>
            </a:solidFill>
          </a:ln>
          <a:extLst>
            <a:ext uri="{909E8E84-426E-40DD-AFC4-6F175D3DCCD1}">
              <a14:hiddenFill xmlns:a14="http://schemas.microsoft.com/office/drawing/2010/main">
                <a:noFill/>
              </a14:hiddenFill>
            </a:ext>
          </a:extLst>
        </p:spPr>
      </p:sp>
      <p:sp>
        <p:nvSpPr>
          <p:cNvPr id="36867" name="Rectangle 3">
            <a:extLst>
              <a:ext uri="{FF2B5EF4-FFF2-40B4-BE49-F238E27FC236}">
                <a16:creationId xmlns:a16="http://schemas.microsoft.com/office/drawing/2014/main" id="{264A7DD6-B3D2-4783-AA6A-066927F781E7}"/>
              </a:ext>
            </a:extLst>
          </p:cNvPr>
          <p:cNvSpPr>
            <a:spLocks noGrp="1" noChangeArrowheads="1"/>
          </p:cNvSpPr>
          <p:nvPr>
            <p:ph type="body" idx="1"/>
          </p:nvPr>
        </p:nvSpPr>
        <p:spPr>
          <a:xfrm>
            <a:off x="914400" y="4343400"/>
            <a:ext cx="5029200" cy="4114800"/>
          </a:xfrm>
          <a:ln/>
        </p:spPr>
        <p:txBody>
          <a:bodyPr lIns="90488" tIns="46038" rIns="90488" bIns="46038"/>
          <a:lstStyle/>
          <a:p>
            <a:endParaRPr lang="en-US" altLang="en-US"/>
          </a:p>
        </p:txBody>
      </p:sp>
    </p:spTree>
    <p:extLst>
      <p:ext uri="{BB962C8B-B14F-4D97-AF65-F5344CB8AC3E}">
        <p14:creationId xmlns:p14="http://schemas.microsoft.com/office/powerpoint/2010/main" val="209308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3E50DE-C255-44F0-AA97-E6DCA1529F08}"/>
              </a:ext>
            </a:extLst>
          </p:cNvPr>
          <p:cNvSpPr>
            <a:spLocks noGrp="1" noChangeArrowheads="1"/>
          </p:cNvSpPr>
          <p:nvPr>
            <p:ph type="sldNum" sz="quarter" idx="5"/>
          </p:nvPr>
        </p:nvSpPr>
        <p:spPr>
          <a:ln/>
        </p:spPr>
        <p:txBody>
          <a:bodyPr/>
          <a:lstStyle/>
          <a:p>
            <a:fld id="{205D5BD3-241A-4F00-AA5A-600D79A77FEC}" type="slidenum">
              <a:rPr lang="en-US" altLang="en-US"/>
              <a:pPr/>
              <a:t>23</a:t>
            </a:fld>
            <a:endParaRPr lang="en-US" altLang="en-US"/>
          </a:p>
        </p:txBody>
      </p:sp>
      <p:sp>
        <p:nvSpPr>
          <p:cNvPr id="38914" name="Rectangle 2">
            <a:extLst>
              <a:ext uri="{FF2B5EF4-FFF2-40B4-BE49-F238E27FC236}">
                <a16:creationId xmlns:a16="http://schemas.microsoft.com/office/drawing/2014/main" id="{AA622641-0294-4A07-BB51-6FA9C250E0C6}"/>
              </a:ext>
            </a:extLst>
          </p:cNvPr>
          <p:cNvSpPr>
            <a:spLocks noGrp="1" noRot="1" noChangeAspect="1" noChangeArrowheads="1" noTextEdit="1"/>
          </p:cNvSpPr>
          <p:nvPr>
            <p:ph type="sldImg"/>
          </p:nvPr>
        </p:nvSpPr>
        <p:spPr>
          <a:xfrm>
            <a:off x="404813" y="698500"/>
            <a:ext cx="6049962" cy="3403600"/>
          </a:xfrm>
          <a:ln w="12700" cap="flat">
            <a:solidFill>
              <a:schemeClr val="tx1"/>
            </a:solidFill>
          </a:ln>
          <a:extLst>
            <a:ext uri="{909E8E84-426E-40DD-AFC4-6F175D3DCCD1}">
              <a14:hiddenFill xmlns:a14="http://schemas.microsoft.com/office/drawing/2010/main">
                <a:noFill/>
              </a14:hiddenFill>
            </a:ext>
          </a:extLst>
        </p:spPr>
      </p:sp>
      <p:sp>
        <p:nvSpPr>
          <p:cNvPr id="38915" name="Rectangle 3">
            <a:extLst>
              <a:ext uri="{FF2B5EF4-FFF2-40B4-BE49-F238E27FC236}">
                <a16:creationId xmlns:a16="http://schemas.microsoft.com/office/drawing/2014/main" id="{0F0210CC-9929-4F92-9F2D-BF290CA01563}"/>
              </a:ext>
            </a:extLst>
          </p:cNvPr>
          <p:cNvSpPr>
            <a:spLocks noGrp="1" noChangeArrowheads="1"/>
          </p:cNvSpPr>
          <p:nvPr>
            <p:ph type="body" idx="1"/>
          </p:nvPr>
        </p:nvSpPr>
        <p:spPr>
          <a:xfrm>
            <a:off x="914400" y="4343400"/>
            <a:ext cx="5029200" cy="4114800"/>
          </a:xfrm>
          <a:ln/>
        </p:spPr>
        <p:txBody>
          <a:bodyPr lIns="90488" tIns="46038" rIns="90488" bIns="46038"/>
          <a:lstStyle/>
          <a:p>
            <a:endParaRPr lang="en-US" altLang="en-US"/>
          </a:p>
        </p:txBody>
      </p:sp>
    </p:spTree>
    <p:extLst>
      <p:ext uri="{BB962C8B-B14F-4D97-AF65-F5344CB8AC3E}">
        <p14:creationId xmlns:p14="http://schemas.microsoft.com/office/powerpoint/2010/main" val="93952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8426BA5B-88D8-4652-82BB-2C53478EC69F}" type="slidenum">
              <a:rPr lang="en-US"/>
              <a:pPr/>
              <a:t>24</a:t>
            </a:fld>
            <a:endParaRPr lang="en-US" dirty="0"/>
          </a:p>
        </p:txBody>
      </p:sp>
      <p:sp>
        <p:nvSpPr>
          <p:cNvPr id="29698" name="Rectangle 2"/>
          <p:cNvSpPr>
            <a:spLocks noChangeArrowheads="1"/>
          </p:cNvSpPr>
          <p:nvPr/>
        </p:nvSpPr>
        <p:spPr bwMode="auto">
          <a:xfrm>
            <a:off x="3972560" y="-1613"/>
            <a:ext cx="3037840" cy="4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524" tIns="46762" rIns="93524" bIns="46762" anchor="ctr"/>
          <a:lstStyle/>
          <a:p>
            <a:endParaRPr lang="en-US" dirty="0"/>
          </a:p>
        </p:txBody>
      </p:sp>
      <p:sp>
        <p:nvSpPr>
          <p:cNvPr id="29699" name="Rectangle 3"/>
          <p:cNvSpPr>
            <a:spLocks noChangeArrowheads="1"/>
          </p:cNvSpPr>
          <p:nvPr/>
        </p:nvSpPr>
        <p:spPr bwMode="auto">
          <a:xfrm>
            <a:off x="0" y="8829967"/>
            <a:ext cx="3037840"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524" tIns="46762" rIns="93524" bIns="46762" anchor="ctr"/>
          <a:lstStyle/>
          <a:p>
            <a:endParaRPr lang="en-US" dirty="0"/>
          </a:p>
        </p:txBody>
      </p:sp>
      <p:sp>
        <p:nvSpPr>
          <p:cNvPr id="29700" name="Rectangle 4"/>
          <p:cNvSpPr>
            <a:spLocks noChangeArrowheads="1"/>
          </p:cNvSpPr>
          <p:nvPr/>
        </p:nvSpPr>
        <p:spPr bwMode="auto">
          <a:xfrm>
            <a:off x="0" y="-1613"/>
            <a:ext cx="3037840" cy="4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524" tIns="46762" rIns="93524" bIns="46762" anchor="ctr"/>
          <a:lstStyle/>
          <a:p>
            <a:endParaRPr lang="en-US" dirty="0"/>
          </a:p>
        </p:txBody>
      </p:sp>
      <p:sp>
        <p:nvSpPr>
          <p:cNvPr id="29701" name="Rectangle 5"/>
          <p:cNvSpPr>
            <a:spLocks noGrp="1" noRot="1" noChangeAspect="1" noChangeArrowheads="1" noTextEdit="1"/>
          </p:cNvSpPr>
          <p:nvPr>
            <p:ph type="sldImg"/>
          </p:nvPr>
        </p:nvSpPr>
        <p:spPr>
          <a:xfrm>
            <a:off x="419100" y="703263"/>
            <a:ext cx="6172200" cy="3473450"/>
          </a:xfrm>
          <a:ln w="12700" cap="flat">
            <a:solidFill>
              <a:schemeClr val="tx1"/>
            </a:solidFill>
          </a:ln>
        </p:spPr>
      </p:sp>
      <p:sp>
        <p:nvSpPr>
          <p:cNvPr id="29702" name="Rectangle 6"/>
          <p:cNvSpPr>
            <a:spLocks noGrp="1" noChangeArrowheads="1"/>
          </p:cNvSpPr>
          <p:nvPr>
            <p:ph type="body" idx="1"/>
          </p:nvPr>
        </p:nvSpPr>
        <p:spPr>
          <a:xfrm>
            <a:off x="934720" y="4414178"/>
            <a:ext cx="5140960" cy="4184993"/>
          </a:xfrm>
          <a:noFill/>
          <a:ln/>
        </p:spPr>
        <p:txBody>
          <a:bodyPr lIns="92551" tIns="45463" rIns="92551" bIns="45463"/>
          <a:lstStyle/>
          <a:p>
            <a:r>
              <a:rPr lang="en-US" sz="1400" dirty="0"/>
              <a:t>Many safety programs are primarily compliance-oriented and it is not difficult to understand how they might have evolved that way. Most of what people are asked to do for the sake of “safety” is difficult, uncomfortable, or takes time.  The reason to do it may be clear, or not, but it is viewed as what </a:t>
            </a:r>
            <a:r>
              <a:rPr lang="en-US" sz="1400" i="1" dirty="0"/>
              <a:t>must be done</a:t>
            </a:r>
            <a:r>
              <a:rPr lang="en-US" sz="1400" dirty="0"/>
              <a:t>.  Success is avoidance of something bad such as an incident, injury, or citation.  Since, at the individual level, we do not have the perspective that something bad will happen for what we believe to be a productive thing to do, organizations impose additional things to avoid in the hope of motivating the behavior desired. In other words, the programs we write become inherently punishment-based.</a:t>
            </a:r>
          </a:p>
          <a:p>
            <a:r>
              <a:rPr lang="en-US" sz="1400" dirty="0"/>
              <a:t> </a:t>
            </a:r>
          </a:p>
          <a:p>
            <a:r>
              <a:rPr lang="en-US" sz="1400" dirty="0"/>
              <a:t>Punishment-based programs are </a:t>
            </a:r>
            <a:r>
              <a:rPr lang="en-US" sz="1400" i="1" dirty="0"/>
              <a:t>reactive</a:t>
            </a:r>
            <a:r>
              <a:rPr lang="en-US" sz="1400" dirty="0"/>
              <a:t>, engaged after what is not wanted occurs.  One of the many effects this can drive is an ever increasing tendency toward complexity.  With each new “bad thing” that is discovered, another set of rules is needed.  Eventually, the program becomes immense and increasingly punishing, both from the perspective of the individual that must comply and the organization that must enforce.</a:t>
            </a:r>
          </a:p>
          <a:p>
            <a:endParaRPr lang="en-US" sz="1400" dirty="0"/>
          </a:p>
          <a:p>
            <a:r>
              <a:rPr lang="en-US" sz="1400" dirty="0"/>
              <a:t>A very important part of our learning, development, and evolution is the discovery of what not to do.  (Although, this is certainly not more important than the discovery of what </a:t>
            </a:r>
            <a:r>
              <a:rPr lang="en-US" sz="1400" i="1" dirty="0"/>
              <a:t>to</a:t>
            </a:r>
            <a:r>
              <a:rPr lang="en-US" sz="1400" dirty="0"/>
              <a:t> do.)  Absent an abnormal mental condition, a person will not engage in a behavior that has unacceptable risk.  The problem is that our knowledge of the risk we face is rarely complete and we are constantly presented with irresistible opportunities to try new things.  Many of the new things we try are successful and we describe them with terms like innovation, best practice, and progress. Some of the new things produce harm and we call those at risk behaviors.  Organizations have no problem identifying these.  They are the behaviors that are identified as root or core causes.  What complicates the problem for organizations is that many of these “at risk” behaviors, at the individual performer level, are quite productive most of the time.  </a:t>
            </a:r>
          </a:p>
          <a:p>
            <a:endParaRPr lang="en-US" sz="1400" dirty="0"/>
          </a:p>
          <a:p>
            <a:r>
              <a:rPr lang="en-US" sz="1400" dirty="0"/>
              <a:t>The reliance on punishment has persisted because “it works” and it works quickly.  As we will explore in more detail in a moment, this is a fact.  Any behavior that is truly punished will not be repeated. </a:t>
            </a:r>
          </a:p>
          <a:p>
            <a:endParaRPr lang="en-US" sz="1400" dirty="0"/>
          </a:p>
          <a:p>
            <a:r>
              <a:rPr lang="en-US" sz="1400" dirty="0"/>
              <a:t>However, because punishment works so quickly, its immediate payoff often causes people in positions of accountability to become overly dependent on it.</a:t>
            </a:r>
          </a:p>
          <a:p>
            <a:endParaRPr lang="en-US" sz="1400" dirty="0"/>
          </a:p>
          <a:p>
            <a:r>
              <a:rPr lang="en-US" sz="1400" dirty="0"/>
              <a:t>The net result is an over-reliance on punishment as a strategy for motivation productive performance.  The paradigm suggested by the old adage: “Lack of punishment is it’s own reward!” will not produce the level of performance sought in the workplace of the 21</a:t>
            </a:r>
            <a:r>
              <a:rPr lang="en-US" sz="1400" baseline="30000" dirty="0"/>
              <a:t>st</a:t>
            </a:r>
            <a:r>
              <a:rPr lang="en-US" sz="1400" dirty="0"/>
              <a:t> century, if it ever did at an earlier time. </a:t>
            </a:r>
          </a:p>
        </p:txBody>
      </p:sp>
    </p:spTree>
    <p:extLst>
      <p:ext uri="{BB962C8B-B14F-4D97-AF65-F5344CB8AC3E}">
        <p14:creationId xmlns:p14="http://schemas.microsoft.com/office/powerpoint/2010/main" val="274912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lvl1pPr defTabSz="911004">
              <a:defRPr sz="1900">
                <a:solidFill>
                  <a:srgbClr val="000000"/>
                </a:solidFill>
                <a:latin typeface="Arial" charset="0"/>
                <a:cs typeface="Arial" charset="0"/>
              </a:defRPr>
            </a:lvl1pPr>
            <a:lvl2pPr marL="700082" indent="-269262" defTabSz="911004">
              <a:defRPr sz="1900">
                <a:solidFill>
                  <a:srgbClr val="000000"/>
                </a:solidFill>
                <a:latin typeface="Arial" charset="0"/>
                <a:cs typeface="Arial" charset="0"/>
              </a:defRPr>
            </a:lvl2pPr>
            <a:lvl3pPr marL="1077049" indent="-215410" defTabSz="911004">
              <a:defRPr sz="1900">
                <a:solidFill>
                  <a:srgbClr val="000000"/>
                </a:solidFill>
                <a:latin typeface="Arial" charset="0"/>
                <a:cs typeface="Arial" charset="0"/>
              </a:defRPr>
            </a:lvl3pPr>
            <a:lvl4pPr marL="1507868" indent="-215410" defTabSz="911004">
              <a:defRPr sz="1900">
                <a:solidFill>
                  <a:srgbClr val="000000"/>
                </a:solidFill>
                <a:latin typeface="Arial" charset="0"/>
                <a:cs typeface="Arial" charset="0"/>
              </a:defRPr>
            </a:lvl4pPr>
            <a:lvl5pPr marL="1938688" indent="-215410" defTabSz="911004">
              <a:defRPr sz="1900">
                <a:solidFill>
                  <a:srgbClr val="000000"/>
                </a:solidFill>
                <a:latin typeface="Arial" charset="0"/>
                <a:cs typeface="Arial" charset="0"/>
              </a:defRPr>
            </a:lvl5pPr>
            <a:lvl6pPr marL="2369508"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6pPr>
            <a:lvl7pPr marL="280032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7pPr>
            <a:lvl8pPr marL="3231147"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8pPr>
            <a:lvl9pPr marL="3661966" indent="-215410" algn="ctr" defTabSz="911004" eaLnBrk="0" fontAlgn="base" hangingPunct="0">
              <a:lnSpc>
                <a:spcPct val="85000"/>
              </a:lnSpc>
              <a:spcBef>
                <a:spcPct val="50000"/>
              </a:spcBef>
              <a:spcAft>
                <a:spcPct val="0"/>
              </a:spcAft>
              <a:defRPr sz="1900">
                <a:solidFill>
                  <a:srgbClr val="000000"/>
                </a:solidFill>
                <a:latin typeface="Arial" charset="0"/>
                <a:cs typeface="Arial" charset="0"/>
              </a:defRPr>
            </a:lvl9pPr>
          </a:lstStyle>
          <a:p>
            <a:fld id="{AD123577-1DE2-4D22-A12C-4C7F49BFC1F5}" type="slidenum">
              <a:rPr lang="en-US" sz="1200">
                <a:solidFill>
                  <a:schemeClr val="tx1"/>
                </a:solidFill>
                <a:latin typeface="Times New Roman" pitchFamily="18" charset="0"/>
              </a:rPr>
              <a:pPr/>
              <a:t>25</a:t>
            </a:fld>
            <a:endParaRPr lang="en-US" sz="1200" dirty="0">
              <a:solidFill>
                <a:schemeClr val="tx1"/>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814360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a:defRPr sz="2000">
                <a:solidFill>
                  <a:srgbClr val="000000"/>
                </a:solidFill>
                <a:latin typeface="Arial" panose="020B0604020202020204" pitchFamily="34" charset="0"/>
                <a:cs typeface="Arial" panose="020B0604020202020204" pitchFamily="34" charset="0"/>
              </a:defRPr>
            </a:lvl1pPr>
            <a:lvl2pPr marL="742950" indent="-285750" defTabSz="966788">
              <a:defRPr sz="2000">
                <a:solidFill>
                  <a:srgbClr val="000000"/>
                </a:solidFill>
                <a:latin typeface="Arial" panose="020B0604020202020204" pitchFamily="34" charset="0"/>
                <a:cs typeface="Arial" panose="020B0604020202020204" pitchFamily="34" charset="0"/>
              </a:defRPr>
            </a:lvl2pPr>
            <a:lvl3pPr marL="1143000" indent="-228600" defTabSz="966788">
              <a:defRPr sz="2000">
                <a:solidFill>
                  <a:srgbClr val="000000"/>
                </a:solidFill>
                <a:latin typeface="Arial" panose="020B0604020202020204" pitchFamily="34" charset="0"/>
                <a:cs typeface="Arial" panose="020B0604020202020204" pitchFamily="34" charset="0"/>
              </a:defRPr>
            </a:lvl3pPr>
            <a:lvl4pPr marL="1600200" indent="-228600" defTabSz="966788">
              <a:defRPr sz="2000">
                <a:solidFill>
                  <a:srgbClr val="000000"/>
                </a:solidFill>
                <a:latin typeface="Arial" panose="020B0604020202020204" pitchFamily="34" charset="0"/>
                <a:cs typeface="Arial" panose="020B0604020202020204" pitchFamily="34" charset="0"/>
              </a:defRPr>
            </a:lvl4pPr>
            <a:lvl5pPr marL="2057400" indent="-228600" defTabSz="966788">
              <a:defRPr sz="2000">
                <a:solidFill>
                  <a:srgbClr val="000000"/>
                </a:solidFill>
                <a:latin typeface="Arial" panose="020B0604020202020204" pitchFamily="34" charset="0"/>
                <a:cs typeface="Arial" panose="020B0604020202020204" pitchFamily="34" charset="0"/>
              </a:defRPr>
            </a:lvl5pPr>
            <a:lvl6pPr marL="25146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fld id="{BB83CEFD-73E6-41B7-BA44-472074C6F292}" type="slidenum">
              <a:rPr lang="en-US" altLang="en-US" sz="1300">
                <a:solidFill>
                  <a:schemeClr val="tx1"/>
                </a:solidFill>
              </a:rPr>
              <a:pPr/>
              <a:t>26</a:t>
            </a:fld>
            <a:endParaRPr lang="en-US" altLang="en-US" sz="1300" dirty="0">
              <a:solidFill>
                <a:schemeClr val="tx1"/>
              </a:solidFill>
            </a:endParaRPr>
          </a:p>
        </p:txBody>
      </p:sp>
      <p:sp>
        <p:nvSpPr>
          <p:cNvPr id="25603" name="Rectangle 2"/>
          <p:cNvSpPr>
            <a:spLocks noGrp="1" noRot="1" noChangeAspect="1" noChangeArrowheads="1" noTextEdit="1"/>
          </p:cNvSpPr>
          <p:nvPr>
            <p:ph type="sldImg"/>
          </p:nvPr>
        </p:nvSpPr>
        <p:spPr>
          <a:xfrm>
            <a:off x="471488" y="728663"/>
            <a:ext cx="6370637" cy="3584575"/>
          </a:xfrm>
          <a:ln w="12700" cap="flat">
            <a:solidFill>
              <a:schemeClr val="tx1"/>
            </a:solidFill>
          </a:ln>
        </p:spPr>
      </p:sp>
      <p:sp>
        <p:nvSpPr>
          <p:cNvPr id="25604" name="Rectangle 3"/>
          <p:cNvSpPr>
            <a:spLocks noGrp="1" noChangeArrowheads="1"/>
          </p:cNvSpPr>
          <p:nvPr>
            <p:ph type="body" idx="1"/>
          </p:nvPr>
        </p:nvSpPr>
        <p:spPr>
          <a:xfrm>
            <a:off x="974725" y="4559300"/>
            <a:ext cx="5365750" cy="4321175"/>
          </a:xfrm>
          <a:noFill/>
        </p:spPr>
        <p:txBody>
          <a:bodyPr lIns="97323" tIns="48663" rIns="97323" bIns="48663"/>
          <a:lstStyle/>
          <a:p>
            <a:pPr eaLnBrk="1" hangingPunct="1"/>
            <a:r>
              <a:rPr lang="en-US" altLang="en-US" sz="1000" dirty="0">
                <a:latin typeface="Arial" panose="020B0604020202020204" pitchFamily="34" charset="0"/>
              </a:rPr>
              <a:t>This is a graphic representation of the Risk Iceberg. The iceberg consists of several main areas:</a:t>
            </a:r>
          </a:p>
          <a:p>
            <a:pPr eaLnBrk="1" hangingPunct="1"/>
            <a:r>
              <a:rPr lang="en-US" altLang="en-US" sz="1000" dirty="0">
                <a:latin typeface="Arial" panose="020B0604020202020204" pitchFamily="34" charset="0"/>
              </a:rPr>
              <a:t>1. Injuries at the top of the iceberg. These are above the water and are very visible in most companies through reports, postings, discussions, etc.</a:t>
            </a:r>
          </a:p>
          <a:p>
            <a:pPr eaLnBrk="1" hangingPunct="1"/>
            <a:r>
              <a:rPr lang="en-US" altLang="en-US" sz="1000" dirty="0">
                <a:latin typeface="Arial" panose="020B0604020202020204" pitchFamily="34" charset="0"/>
              </a:rPr>
              <a:t>2. Incidents are directly below the injuries on the iceberg. These are also very visible although it is possible that injuries may have been prevented. This may represent a crash or equipment damage of some sort. </a:t>
            </a:r>
          </a:p>
          <a:p>
            <a:pPr eaLnBrk="1" hangingPunct="1"/>
            <a:r>
              <a:rPr lang="en-US" altLang="en-US" sz="1000" dirty="0">
                <a:latin typeface="Arial" panose="020B0604020202020204" pitchFamily="34" charset="0"/>
              </a:rPr>
              <a:t>3. Near Misses are also represented in this model. You can see that most of the near misses are under the water and not visible to company management and the safety department. Why is this? It is true that some near misses are visible above the water because they are reported to management and the safety department. In most companies this is the exception to the rule. </a:t>
            </a:r>
          </a:p>
          <a:p>
            <a:pPr eaLnBrk="1" hangingPunct="1"/>
            <a:r>
              <a:rPr lang="en-US" altLang="en-US" sz="1000" dirty="0">
                <a:latin typeface="Arial" panose="020B0604020202020204" pitchFamily="34" charset="0"/>
              </a:rPr>
              <a:t>4. You will also see RISK that considers both conditions and behaviors represented on the model. This is by far the largest portion of the model. Please consider that this is largely invisible to company management and the safety department. </a:t>
            </a:r>
          </a:p>
          <a:p>
            <a:pPr eaLnBrk="1" hangingPunct="1"/>
            <a:endParaRPr lang="en-US" altLang="en-US" sz="1000" dirty="0">
              <a:latin typeface="Arial" panose="020B0604020202020204" pitchFamily="34" charset="0"/>
            </a:endParaRPr>
          </a:p>
          <a:p>
            <a:pPr eaLnBrk="1" hangingPunct="1"/>
            <a:r>
              <a:rPr lang="en-US" altLang="en-US" sz="1000" dirty="0">
                <a:latin typeface="Arial" panose="020B0604020202020204" pitchFamily="34" charset="0"/>
              </a:rPr>
              <a:t>You will notice a submarine in this graphic representation. It represents the employees that are closest to the risk and who have the best view of workplace RISK.  They are literally under the water in this model and can see near misses and risk more clearly. Our experience has taught us that these employees are truly in the best position to make observations and share essential risk information with management and the safety department that will help reduce the risk, enhance the safety process and improve operational effectiveness. This information coupled with the safety knowledge and experience that the company brings to the table helps provide a framework for best practice risk assessments and workplace risk reduction. The benefits of such a strategy include significant risk reductions, safety process improvements, operational effectiveness improvements, enhanced teamwork, Leadership Development and reduction in losses over time. The so called “Law of the Harvest” applies. Companies that sow well reap well. In other words, the more a company puts into this process the more they get out of it.</a:t>
            </a:r>
          </a:p>
        </p:txBody>
      </p:sp>
    </p:spTree>
    <p:extLst>
      <p:ext uri="{BB962C8B-B14F-4D97-AF65-F5344CB8AC3E}">
        <p14:creationId xmlns:p14="http://schemas.microsoft.com/office/powerpoint/2010/main" val="2920548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C04D4-FB1A-41E8-904F-82801A50B070}" type="slidenum">
              <a:rPr lang="en-US" smtClean="0"/>
              <a:pPr>
                <a:defRPr/>
              </a:pPr>
              <a:t>27</a:t>
            </a:fld>
            <a:endParaRPr lang="en-US" dirty="0"/>
          </a:p>
        </p:txBody>
      </p:sp>
    </p:spTree>
    <p:extLst>
      <p:ext uri="{BB962C8B-B14F-4D97-AF65-F5344CB8AC3E}">
        <p14:creationId xmlns:p14="http://schemas.microsoft.com/office/powerpoint/2010/main" val="3626113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237528" y="8793842"/>
            <a:ext cx="754584" cy="502558"/>
          </a:xfrm>
          <a:prstGeom prst="rect">
            <a:avLst/>
          </a:prstGeom>
          <a:ln/>
        </p:spPr>
        <p:txBody>
          <a:bodyPr/>
          <a:lstStyle/>
          <a:p>
            <a:fld id="{D2573BD7-3DDD-4E3E-B5FA-4BE52AC0A5DA}" type="slidenum">
              <a:rPr lang="en-US"/>
              <a:pPr/>
              <a:t>28</a:t>
            </a:fld>
            <a:endParaRPr lang="en-US" dirty="0"/>
          </a:p>
        </p:txBody>
      </p:sp>
      <p:sp>
        <p:nvSpPr>
          <p:cNvPr id="171010" name="Rectangle 2"/>
          <p:cNvSpPr>
            <a:spLocks noGrp="1" noChangeArrowheads="1"/>
          </p:cNvSpPr>
          <p:nvPr>
            <p:ph type="body" idx="1"/>
          </p:nvPr>
        </p:nvSpPr>
        <p:spPr>
          <a:xfrm>
            <a:off x="934112" y="4416099"/>
            <a:ext cx="5142177" cy="4182457"/>
          </a:xfrm>
          <a:noFill/>
          <a:ln/>
        </p:spPr>
        <p:txBody>
          <a:bodyPr lIns="106746" tIns="53373" rIns="106746" bIns="53373"/>
          <a:lstStyle/>
          <a:p>
            <a:pPr marL="220321" indent="-220321"/>
            <a:r>
              <a:rPr lang="en-US" b="0" dirty="0"/>
              <a:t>In the arena of system safety, a large number of techniques have been developed and used by the safety professional to evaluate sources of loss and identify causes. It will be helpful to have an understanding of some common terms used in System Safety.</a:t>
            </a:r>
          </a:p>
          <a:p>
            <a:pPr marL="220321" indent="-220321"/>
            <a:r>
              <a:rPr lang="en-US" b="0" dirty="0"/>
              <a:t>Note</a:t>
            </a:r>
            <a:r>
              <a:rPr lang="en-US" b="0" baseline="0" dirty="0"/>
              <a:t> to Facilitator – you can use a flip chart to highlight these terms.</a:t>
            </a:r>
            <a:endParaRPr lang="en-US" b="0" dirty="0"/>
          </a:p>
          <a:p>
            <a:pPr marL="220321" indent="-220321"/>
            <a:r>
              <a:rPr lang="en-US" b="0" dirty="0"/>
              <a:t>• A System is a composite of man, machines, materials and methods that are used to perform a specific task in a specified environment.</a:t>
            </a:r>
          </a:p>
          <a:p>
            <a:pPr marL="220321" indent="-220321"/>
            <a:r>
              <a:rPr lang="en-US" b="0" dirty="0"/>
              <a:t>• System Safety deals with the optimum degree of safety that can be achieved within the constraints of system effectiveness.</a:t>
            </a:r>
          </a:p>
          <a:p>
            <a:pPr marL="220321" indent="-220321"/>
            <a:r>
              <a:rPr lang="en-US" b="0" dirty="0"/>
              <a:t>• System Engineering deals with the integration of all system components to achieve maximum overall system effectiveness.</a:t>
            </a:r>
          </a:p>
          <a:p>
            <a:pPr marL="220321" indent="-220321"/>
            <a:r>
              <a:rPr lang="en-US" b="0" dirty="0"/>
              <a:t>• System Safety Engineering combines both concepts and is defined as an element of system engineering involving the application of scientific and management principles for the timely recognition, evaluation and control of hazards within a system. It is based on the premise that: </a:t>
            </a:r>
          </a:p>
          <a:p>
            <a:pPr marL="220321" indent="-220321">
              <a:buFontTx/>
              <a:buAutoNum type="arabicPeriod"/>
            </a:pPr>
            <a:r>
              <a:rPr lang="en-US" b="0" dirty="0"/>
              <a:t>Incidents result from a number of interacting causes within a system, </a:t>
            </a:r>
          </a:p>
          <a:p>
            <a:pPr marL="220321" indent="-220321">
              <a:buFontTx/>
              <a:buAutoNum type="arabicPeriod"/>
            </a:pPr>
            <a:r>
              <a:rPr lang="en-US" b="0" dirty="0"/>
              <a:t>Each Incident cause and interaction can be logically identified and evaluated, and </a:t>
            </a:r>
          </a:p>
          <a:p>
            <a:pPr marL="220321" indent="-220321">
              <a:buFontTx/>
              <a:buAutoNum type="arabicPeriod"/>
            </a:pPr>
            <a:r>
              <a:rPr lang="en-US" b="0" dirty="0"/>
              <a:t>Solutions can be developed to control each Incident cause.</a:t>
            </a:r>
          </a:p>
          <a:p>
            <a:pPr marL="220321" indent="-220321">
              <a:buFontTx/>
              <a:buAutoNum type="arabicPeriod"/>
            </a:pPr>
            <a:endParaRPr lang="en-US" b="0" dirty="0"/>
          </a:p>
        </p:txBody>
      </p:sp>
      <p:sp>
        <p:nvSpPr>
          <p:cNvPr id="171011" name="Rectangle 3"/>
          <p:cNvSpPr>
            <a:spLocks noGrp="1" noRot="1" noChangeAspect="1" noChangeArrowheads="1" noTextEdit="1"/>
          </p:cNvSpPr>
          <p:nvPr>
            <p:ph type="sldImg"/>
          </p:nvPr>
        </p:nvSpPr>
        <p:spPr>
          <a:xfrm>
            <a:off x="419100" y="703263"/>
            <a:ext cx="6172200" cy="34734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882915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C04D4-FB1A-41E8-904F-82801A50B070}" type="slidenum">
              <a:rPr lang="en-US" smtClean="0"/>
              <a:pPr>
                <a:defRPr/>
              </a:pPr>
              <a:t>30</a:t>
            </a:fld>
            <a:endParaRPr lang="en-US" dirty="0"/>
          </a:p>
        </p:txBody>
      </p:sp>
    </p:spTree>
    <p:extLst>
      <p:ext uri="{BB962C8B-B14F-4D97-AF65-F5344CB8AC3E}">
        <p14:creationId xmlns:p14="http://schemas.microsoft.com/office/powerpoint/2010/main" val="193487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 divide the class into 2 groups or 4 groups.  Have a group conduct a fishbone analysis of the Hit other in rear vehicle Incident workshop and have the other group conduct an Incident causation model for the finger amputation workshop.  If the class is large, and you use 4 groups you can have each group work on specific elements of the model, for instance:</a:t>
            </a:r>
          </a:p>
          <a:p>
            <a:endParaRPr lang="en-US" baseline="0" dirty="0"/>
          </a:p>
          <a:p>
            <a:pPr marL="175358" indent="-175358">
              <a:buFontTx/>
              <a:buChar char="-"/>
            </a:pPr>
            <a:r>
              <a:rPr lang="en-US" baseline="0" dirty="0"/>
              <a:t>Fishbone – one group work on vehicle and operator, while the other group works on maintenance and environment</a:t>
            </a:r>
          </a:p>
          <a:p>
            <a:pPr marL="175358" indent="-175358">
              <a:buFontTx/>
              <a:buChar char="-"/>
            </a:pPr>
            <a:r>
              <a:rPr lang="en-US" baseline="0" dirty="0"/>
              <a:t>Incident causation – one group work on person and policies, another group work on equipment and environment.</a:t>
            </a:r>
          </a:p>
          <a:p>
            <a:endParaRPr lang="en-US" baseline="0" dirty="0"/>
          </a:p>
          <a:p>
            <a:r>
              <a:rPr lang="en-US" baseline="0" dirty="0"/>
              <a:t>Give the groups about 10 minutes to brainstorm on contributing factors for each incident and 5 minutes per group to report.</a:t>
            </a:r>
          </a:p>
          <a:p>
            <a:r>
              <a:rPr lang="en-US" b="1" baseline="0" dirty="0"/>
              <a:t>*see the facilitator workshop guide for “book” answers and use if needed.</a:t>
            </a:r>
            <a:endParaRPr lang="en-US" b="1" dirty="0"/>
          </a:p>
        </p:txBody>
      </p:sp>
      <p:sp>
        <p:nvSpPr>
          <p:cNvPr id="4" name="Slide Number Placeholder 3"/>
          <p:cNvSpPr>
            <a:spLocks noGrp="1"/>
          </p:cNvSpPr>
          <p:nvPr>
            <p:ph type="sldNum" sz="quarter" idx="10"/>
          </p:nvPr>
        </p:nvSpPr>
        <p:spPr>
          <a:xfrm>
            <a:off x="6237528" y="8793842"/>
            <a:ext cx="754584" cy="502558"/>
          </a:xfrm>
          <a:prstGeom prst="rect">
            <a:avLst/>
          </a:prstGeom>
        </p:spPr>
        <p:txBody>
          <a:bodyPr/>
          <a:lstStyle/>
          <a:p>
            <a:fld id="{F01F9CCA-C238-4AE5-8793-4AE758C9C256}" type="slidenum">
              <a:rPr lang="en-US" smtClean="0"/>
              <a:pPr/>
              <a:t>31</a:t>
            </a:fld>
            <a:endParaRPr lang="en-US" dirty="0"/>
          </a:p>
        </p:txBody>
      </p:sp>
    </p:spTree>
    <p:extLst>
      <p:ext uri="{BB962C8B-B14F-4D97-AF65-F5344CB8AC3E}">
        <p14:creationId xmlns:p14="http://schemas.microsoft.com/office/powerpoint/2010/main" val="730022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569CC0-7638-42E0-8279-1303CA38693F}"/>
              </a:ext>
            </a:extLst>
          </p:cNvPr>
          <p:cNvSpPr>
            <a:spLocks noGrp="1" noChangeArrowheads="1"/>
          </p:cNvSpPr>
          <p:nvPr>
            <p:ph type="sldNum" sz="quarter" idx="5"/>
          </p:nvPr>
        </p:nvSpPr>
        <p:spPr>
          <a:ln/>
        </p:spPr>
        <p:txBody>
          <a:bodyPr/>
          <a:lstStyle/>
          <a:p>
            <a:fld id="{2BD2778B-C392-43D0-8AE4-F9748F3BC4C6}" type="slidenum">
              <a:rPr lang="en-US" altLang="en-US"/>
              <a:pPr/>
              <a:t>32</a:t>
            </a:fld>
            <a:endParaRPr lang="en-US" altLang="en-US"/>
          </a:p>
        </p:txBody>
      </p:sp>
      <p:sp>
        <p:nvSpPr>
          <p:cNvPr id="241666" name="Rectangle 2">
            <a:extLst>
              <a:ext uri="{FF2B5EF4-FFF2-40B4-BE49-F238E27FC236}">
                <a16:creationId xmlns:a16="http://schemas.microsoft.com/office/drawing/2014/main" id="{E0ABE727-6EC6-40C3-B3B9-A113C8FF59EE}"/>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024007DF-8944-4667-A544-BCA973A3354B}"/>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4D8293-F5AD-4DCC-9002-E8CBA42FCA70}"/>
              </a:ext>
            </a:extLst>
          </p:cNvPr>
          <p:cNvSpPr>
            <a:spLocks noGrp="1" noChangeArrowheads="1"/>
          </p:cNvSpPr>
          <p:nvPr>
            <p:ph type="sldNum" sz="quarter" idx="5"/>
          </p:nvPr>
        </p:nvSpPr>
        <p:spPr>
          <a:ln/>
        </p:spPr>
        <p:txBody>
          <a:bodyPr/>
          <a:lstStyle/>
          <a:p>
            <a:fld id="{ACD9373E-F6AE-4AAB-96BD-0BD1F479F1AD}" type="slidenum">
              <a:rPr lang="en-US" altLang="en-US"/>
              <a:pPr/>
              <a:t>5</a:t>
            </a:fld>
            <a:endParaRPr lang="en-US" altLang="en-US"/>
          </a:p>
        </p:txBody>
      </p:sp>
      <p:sp>
        <p:nvSpPr>
          <p:cNvPr id="260098" name="Rectangle 2">
            <a:extLst>
              <a:ext uri="{FF2B5EF4-FFF2-40B4-BE49-F238E27FC236}">
                <a16:creationId xmlns:a16="http://schemas.microsoft.com/office/drawing/2014/main" id="{90C3BCA3-FEEB-4D84-8512-2436578BD7D8}"/>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894C57C7-0590-461F-8849-171DE6D56058}"/>
              </a:ext>
            </a:extLst>
          </p:cNvPr>
          <p:cNvSpPr>
            <a:spLocks noGrp="1" noChangeArrowheads="1"/>
          </p:cNvSpPr>
          <p:nvPr>
            <p:ph type="body" idx="1"/>
          </p:nvPr>
        </p:nvSpPr>
        <p:spPr>
          <a:xfrm>
            <a:off x="914400" y="4341813"/>
            <a:ext cx="5029200" cy="4116387"/>
          </a:xfrm>
        </p:spPr>
        <p:txBody>
          <a:bodyPr/>
          <a:lstStyle/>
          <a:p>
            <a:endParaRPr lang="en-US" altLang="en-US"/>
          </a:p>
        </p:txBody>
      </p:sp>
    </p:spTree>
    <p:extLst>
      <p:ext uri="{BB962C8B-B14F-4D97-AF65-F5344CB8AC3E}">
        <p14:creationId xmlns:p14="http://schemas.microsoft.com/office/powerpoint/2010/main" val="65648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1E3B2F-BBCC-4498-B834-75FA7F4FA2EB}"/>
              </a:ext>
            </a:extLst>
          </p:cNvPr>
          <p:cNvSpPr>
            <a:spLocks noGrp="1" noChangeArrowheads="1"/>
          </p:cNvSpPr>
          <p:nvPr>
            <p:ph type="sldNum" sz="quarter" idx="5"/>
          </p:nvPr>
        </p:nvSpPr>
        <p:spPr>
          <a:ln/>
        </p:spPr>
        <p:txBody>
          <a:bodyPr/>
          <a:lstStyle/>
          <a:p>
            <a:fld id="{0F9DC1C9-E4C2-43EA-A564-1C72010580C7}" type="slidenum">
              <a:rPr lang="en-US" altLang="en-US"/>
              <a:pPr/>
              <a:t>33</a:t>
            </a:fld>
            <a:endParaRPr lang="en-US" altLang="en-US"/>
          </a:p>
        </p:txBody>
      </p:sp>
      <p:sp>
        <p:nvSpPr>
          <p:cNvPr id="245762" name="Rectangle 2">
            <a:extLst>
              <a:ext uri="{FF2B5EF4-FFF2-40B4-BE49-F238E27FC236}">
                <a16:creationId xmlns:a16="http://schemas.microsoft.com/office/drawing/2014/main" id="{B3B87EF5-CA80-49F7-8DA7-815375182883}"/>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EC53ADD6-C9B6-4384-8C50-BA29B3FED5D9}"/>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34E67A-579E-4D95-AFFF-07DC7B657ED7}"/>
              </a:ext>
            </a:extLst>
          </p:cNvPr>
          <p:cNvSpPr>
            <a:spLocks noGrp="1" noChangeArrowheads="1"/>
          </p:cNvSpPr>
          <p:nvPr>
            <p:ph type="sldNum" sz="quarter" idx="5"/>
          </p:nvPr>
        </p:nvSpPr>
        <p:spPr>
          <a:ln/>
        </p:spPr>
        <p:txBody>
          <a:bodyPr/>
          <a:lstStyle/>
          <a:p>
            <a:fld id="{F36847EC-D02D-455F-94AA-52F3973BF0A4}" type="slidenum">
              <a:rPr lang="en-US" altLang="en-US"/>
              <a:pPr/>
              <a:t>34</a:t>
            </a:fld>
            <a:endParaRPr lang="en-US" altLang="en-US"/>
          </a:p>
        </p:txBody>
      </p:sp>
      <p:sp>
        <p:nvSpPr>
          <p:cNvPr id="249858" name="Rectangle 2">
            <a:extLst>
              <a:ext uri="{FF2B5EF4-FFF2-40B4-BE49-F238E27FC236}">
                <a16:creationId xmlns:a16="http://schemas.microsoft.com/office/drawing/2014/main" id="{E6BDD6CE-1C01-4F3C-B762-F611E9E44F4F}"/>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713719ED-3887-42BA-B23E-8F5828F27F21}"/>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103D42-69CF-44C5-B62E-47247B2632DB}"/>
              </a:ext>
            </a:extLst>
          </p:cNvPr>
          <p:cNvSpPr>
            <a:spLocks noGrp="1" noChangeArrowheads="1"/>
          </p:cNvSpPr>
          <p:nvPr>
            <p:ph type="sldNum" sz="quarter" idx="5"/>
          </p:nvPr>
        </p:nvSpPr>
        <p:spPr>
          <a:ln/>
        </p:spPr>
        <p:txBody>
          <a:bodyPr/>
          <a:lstStyle/>
          <a:p>
            <a:fld id="{8A261A15-6D5F-4275-ACD3-DAF4BDFFA6BC}" type="slidenum">
              <a:rPr lang="en-US" altLang="en-US"/>
              <a:pPr/>
              <a:t>35</a:t>
            </a:fld>
            <a:endParaRPr lang="en-US" altLang="en-US"/>
          </a:p>
        </p:txBody>
      </p:sp>
      <p:sp>
        <p:nvSpPr>
          <p:cNvPr id="251906" name="Rectangle 2">
            <a:extLst>
              <a:ext uri="{FF2B5EF4-FFF2-40B4-BE49-F238E27FC236}">
                <a16:creationId xmlns:a16="http://schemas.microsoft.com/office/drawing/2014/main" id="{C1C9BE17-5FF7-45FB-B77A-BD1BA48EF3A2}"/>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4B01ED37-27B9-4148-B0D8-A744B3B17E82}"/>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2E5DF6-5C30-4A2A-9477-E4CABA607681}"/>
              </a:ext>
            </a:extLst>
          </p:cNvPr>
          <p:cNvSpPr>
            <a:spLocks noGrp="1" noChangeArrowheads="1"/>
          </p:cNvSpPr>
          <p:nvPr>
            <p:ph type="sldNum" sz="quarter" idx="5"/>
          </p:nvPr>
        </p:nvSpPr>
        <p:spPr>
          <a:ln/>
        </p:spPr>
        <p:txBody>
          <a:bodyPr/>
          <a:lstStyle/>
          <a:p>
            <a:fld id="{A03887D9-F16D-44CD-8806-974467EB1FE3}" type="slidenum">
              <a:rPr lang="en-US" altLang="en-US"/>
              <a:pPr/>
              <a:t>36</a:t>
            </a:fld>
            <a:endParaRPr lang="en-US" altLang="en-US"/>
          </a:p>
        </p:txBody>
      </p:sp>
      <p:sp>
        <p:nvSpPr>
          <p:cNvPr id="253954" name="Rectangle 2">
            <a:extLst>
              <a:ext uri="{FF2B5EF4-FFF2-40B4-BE49-F238E27FC236}">
                <a16:creationId xmlns:a16="http://schemas.microsoft.com/office/drawing/2014/main" id="{D5C6603D-2B14-4150-9604-9B8449164723}"/>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F166904A-8744-42E8-8045-B09B431726BE}"/>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86A215-83D6-4896-A025-91340DA29F21}"/>
              </a:ext>
            </a:extLst>
          </p:cNvPr>
          <p:cNvSpPr>
            <a:spLocks noGrp="1" noChangeArrowheads="1"/>
          </p:cNvSpPr>
          <p:nvPr>
            <p:ph type="sldNum" sz="quarter" idx="5"/>
          </p:nvPr>
        </p:nvSpPr>
        <p:spPr>
          <a:ln/>
        </p:spPr>
        <p:txBody>
          <a:bodyPr/>
          <a:lstStyle/>
          <a:p>
            <a:fld id="{7E239307-D560-475D-8A48-8987BFB164D8}" type="slidenum">
              <a:rPr lang="en-US" altLang="en-US"/>
              <a:pPr/>
              <a:t>40</a:t>
            </a:fld>
            <a:endParaRPr lang="en-US" altLang="en-US"/>
          </a:p>
        </p:txBody>
      </p:sp>
      <p:sp>
        <p:nvSpPr>
          <p:cNvPr id="256002" name="Rectangle 2">
            <a:extLst>
              <a:ext uri="{FF2B5EF4-FFF2-40B4-BE49-F238E27FC236}">
                <a16:creationId xmlns:a16="http://schemas.microsoft.com/office/drawing/2014/main" id="{EA35074B-2CAE-4299-893E-0427AD16ECF5}"/>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14A146F1-48F1-42CE-A434-98451B667615}"/>
              </a:ext>
            </a:extLst>
          </p:cNvPr>
          <p:cNvSpPr>
            <a:spLocks noGrp="1" noChangeArrowheads="1"/>
          </p:cNvSpPr>
          <p:nvPr>
            <p:ph type="body" idx="1"/>
          </p:nvPr>
        </p:nvSpPr>
        <p:spPr>
          <a:xfrm>
            <a:off x="914400" y="4341813"/>
            <a:ext cx="5029200" cy="4116387"/>
          </a:xfrm>
        </p:spPr>
        <p:txBody>
          <a:bodyPr/>
          <a:lstStyle/>
          <a:p>
            <a:endParaRPr lang="en-US" altLang="en-US"/>
          </a:p>
        </p:txBody>
      </p:sp>
    </p:spTree>
    <p:extLst>
      <p:ext uri="{BB962C8B-B14F-4D97-AF65-F5344CB8AC3E}">
        <p14:creationId xmlns:p14="http://schemas.microsoft.com/office/powerpoint/2010/main" val="2554528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CC9AE0-DCA0-41E5-8921-73080287061F}"/>
              </a:ext>
            </a:extLst>
          </p:cNvPr>
          <p:cNvSpPr>
            <a:spLocks noGrp="1" noChangeArrowheads="1"/>
          </p:cNvSpPr>
          <p:nvPr>
            <p:ph type="sldNum" sz="quarter" idx="5"/>
          </p:nvPr>
        </p:nvSpPr>
        <p:spPr>
          <a:ln/>
        </p:spPr>
        <p:txBody>
          <a:bodyPr/>
          <a:lstStyle/>
          <a:p>
            <a:fld id="{252A939A-899C-40EE-86A1-8832431A6630}" type="slidenum">
              <a:rPr lang="en-US" altLang="en-US"/>
              <a:pPr/>
              <a:t>43</a:t>
            </a:fld>
            <a:endParaRPr lang="en-US" altLang="en-US"/>
          </a:p>
        </p:txBody>
      </p:sp>
      <p:sp>
        <p:nvSpPr>
          <p:cNvPr id="258050" name="Rectangle 2">
            <a:extLst>
              <a:ext uri="{FF2B5EF4-FFF2-40B4-BE49-F238E27FC236}">
                <a16:creationId xmlns:a16="http://schemas.microsoft.com/office/drawing/2014/main" id="{9E5BCC07-3116-4F2B-A070-8D4E96D75534}"/>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CD74FAF5-E961-4444-A374-4B8A3F8E3415}"/>
              </a:ext>
            </a:extLst>
          </p:cNvPr>
          <p:cNvSpPr>
            <a:spLocks noGrp="1" noChangeArrowheads="1"/>
          </p:cNvSpPr>
          <p:nvPr>
            <p:ph type="body" idx="1"/>
          </p:nvPr>
        </p:nvSpPr>
        <p:spPr>
          <a:xfrm>
            <a:off x="914400" y="4341813"/>
            <a:ext cx="5029200" cy="4116387"/>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C04D4-FB1A-41E8-904F-82801A50B070}" type="slidenum">
              <a:rPr lang="en-US" smtClean="0"/>
              <a:pPr>
                <a:defRPr/>
              </a:pPr>
              <a:t>45</a:t>
            </a:fld>
            <a:endParaRPr lang="en-US" dirty="0"/>
          </a:p>
        </p:txBody>
      </p:sp>
    </p:spTree>
    <p:extLst>
      <p:ext uri="{BB962C8B-B14F-4D97-AF65-F5344CB8AC3E}">
        <p14:creationId xmlns:p14="http://schemas.microsoft.com/office/powerpoint/2010/main" val="1423433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5F886AF-9932-4815-933F-8EBA012532A9}"/>
              </a:ext>
            </a:extLst>
          </p:cNvPr>
          <p:cNvSpPr>
            <a:spLocks noGrp="1" noChangeArrowheads="1"/>
          </p:cNvSpPr>
          <p:nvPr>
            <p:ph type="sldNum" sz="quarter" idx="5"/>
          </p:nvPr>
        </p:nvSpPr>
        <p:spPr>
          <a:ln/>
        </p:spPr>
        <p:txBody>
          <a:bodyPr/>
          <a:lstStyle/>
          <a:p>
            <a:fld id="{6B4666AF-5730-42D1-AAE9-FC016BA2464A}" type="slidenum">
              <a:rPr lang="en-US" altLang="en-US"/>
              <a:pPr/>
              <a:t>47</a:t>
            </a:fld>
            <a:endParaRPr lang="en-US" altLang="en-US"/>
          </a:p>
        </p:txBody>
      </p:sp>
      <p:sp>
        <p:nvSpPr>
          <p:cNvPr id="5" name="Rectangle 7">
            <a:extLst>
              <a:ext uri="{FF2B5EF4-FFF2-40B4-BE49-F238E27FC236}">
                <a16:creationId xmlns:a16="http://schemas.microsoft.com/office/drawing/2014/main" id="{7445B24A-D056-4B6C-B4F5-22E2162FFBCD}"/>
              </a:ext>
            </a:extLst>
          </p:cNvPr>
          <p:cNvSpPr>
            <a:spLocks noGrp="1" noChangeArrowheads="1"/>
          </p:cNvSpPr>
          <p:nvPr>
            <p:ph type="ftr" sz="quarter" idx="4"/>
          </p:nvPr>
        </p:nvSpPr>
        <p:spPr>
          <a:ln/>
        </p:spPr>
        <p:txBody>
          <a:bodyPr/>
          <a:lstStyle/>
          <a:p>
            <a:r>
              <a:rPr lang="en-US" altLang="en-US"/>
              <a:t>Liberty Mutual National Markets Performance Technology</a:t>
            </a:r>
          </a:p>
        </p:txBody>
      </p:sp>
      <p:sp>
        <p:nvSpPr>
          <p:cNvPr id="622594" name="Rectangle 2">
            <a:extLst>
              <a:ext uri="{FF2B5EF4-FFF2-40B4-BE49-F238E27FC236}">
                <a16:creationId xmlns:a16="http://schemas.microsoft.com/office/drawing/2014/main" id="{F26F8526-5F67-47A8-A05F-5D535DEA360E}"/>
              </a:ext>
            </a:extLst>
          </p:cNvPr>
          <p:cNvSpPr>
            <a:spLocks noGrp="1" noRot="1" noChangeAspect="1" noChangeArrowheads="1" noTextEdit="1"/>
          </p:cNvSpPr>
          <p:nvPr>
            <p:ph type="sldImg"/>
          </p:nvPr>
        </p:nvSpPr>
        <p:spPr>
          <a:xfrm>
            <a:off x="404813" y="692150"/>
            <a:ext cx="6048375" cy="3403600"/>
          </a:xfrm>
          <a:ln/>
        </p:spPr>
      </p:sp>
      <p:sp>
        <p:nvSpPr>
          <p:cNvPr id="622595" name="Rectangle 3">
            <a:extLst>
              <a:ext uri="{FF2B5EF4-FFF2-40B4-BE49-F238E27FC236}">
                <a16:creationId xmlns:a16="http://schemas.microsoft.com/office/drawing/2014/main" id="{0927F152-9391-4BB8-B8CB-C56A8B780267}"/>
              </a:ext>
            </a:extLst>
          </p:cNvPr>
          <p:cNvSpPr>
            <a:spLocks noGrp="1" noChangeArrowheads="1"/>
          </p:cNvSpPr>
          <p:nvPr>
            <p:ph type="body" idx="1"/>
          </p:nvPr>
        </p:nvSpPr>
        <p:spPr>
          <a:xfrm>
            <a:off x="531813" y="4330700"/>
            <a:ext cx="5946775" cy="4102100"/>
          </a:xfrm>
        </p:spPr>
        <p:txBody>
          <a:bodyPr/>
          <a:lstStyle/>
          <a:p>
            <a:pPr marL="228600" indent="-228600"/>
            <a:r>
              <a:rPr lang="en-US" altLang="en-US" sz="1300"/>
              <a:t>	Within these system components, we can define the risk that arises from system discrepancies. </a:t>
            </a:r>
          </a:p>
          <a:p>
            <a:pPr marL="228600" indent="-228600"/>
            <a:endParaRPr lang="en-US" altLang="en-US" sz="1300"/>
          </a:p>
          <a:p>
            <a:pPr marL="228600" indent="-228600">
              <a:buFontTx/>
              <a:buAutoNum type="arabicPeriod"/>
            </a:pPr>
            <a:r>
              <a:rPr lang="en-US" altLang="en-US" sz="1300"/>
              <a:t>Environmental risk occurs when people do not have the tools and equipment they need to do the job.  The solutions are engineering in nature.</a:t>
            </a:r>
          </a:p>
          <a:p>
            <a:pPr marL="228600" indent="-228600">
              <a:buFontTx/>
              <a:buAutoNum type="arabicPeriod"/>
            </a:pPr>
            <a:r>
              <a:rPr lang="en-US" altLang="en-US" sz="1300"/>
              <a:t>Capability risk occurs when peoples ability, in other words, their knowledge, physical ability and task skills do not match</a:t>
            </a:r>
            <a:r>
              <a:rPr lang="en-US" altLang="en-US" sz="1300">
                <a:solidFill>
                  <a:srgbClr val="CC3300"/>
                </a:solidFill>
              </a:rPr>
              <a:t> </a:t>
            </a:r>
            <a:r>
              <a:rPr lang="en-US" altLang="en-US" sz="1300"/>
              <a:t>the demands of the job to be done.  The solutions are about maintaining the workforce’s fitness for duty.  </a:t>
            </a:r>
          </a:p>
          <a:p>
            <a:pPr marL="228600" indent="-228600">
              <a:buFontTx/>
              <a:buAutoNum type="arabicPeriod"/>
            </a:pPr>
            <a:r>
              <a:rPr lang="en-US" altLang="en-US" sz="1300"/>
              <a:t>Performance risk occurs when people do not perform as intended.  The solutions are about managing consequences or what can be referred to as behavioral safety.</a:t>
            </a:r>
          </a:p>
          <a:p>
            <a:pPr marL="228600" indent="-228600"/>
            <a:endParaRPr lang="en-US" altLang="en-US" sz="1300"/>
          </a:p>
          <a:p>
            <a:pPr marL="228600" indent="-228600"/>
            <a:r>
              <a:rPr lang="en-US" altLang="en-US" sz="1300"/>
              <a:t>	Whether the system is examined from the perspective of environment, capability, or motivation, it is important to remember that each affects, and is affected by the other.  Engineering changes most often demand additional education and training.  People cannot be motivated to perform if they do not know what to do, how to do it, or why it should be done.  The most skilled and motivated people cannot execute optimally without adequate tools.</a:t>
            </a:r>
          </a:p>
          <a:p>
            <a:pPr marL="228600" indent="-228600"/>
            <a:endParaRPr lang="en-US" altLang="en-US" sz="1300"/>
          </a:p>
          <a:p>
            <a:pPr marL="228600" indent="-228600"/>
            <a:endParaRPr lang="en-US" altLang="en-US" sz="1300"/>
          </a:p>
          <a:p>
            <a:pPr marL="228600" indent="-228600"/>
            <a:endParaRPr lang="en-US" altLang="en-US"/>
          </a:p>
        </p:txBody>
      </p:sp>
    </p:spTree>
    <p:extLst>
      <p:ext uri="{BB962C8B-B14F-4D97-AF65-F5344CB8AC3E}">
        <p14:creationId xmlns:p14="http://schemas.microsoft.com/office/powerpoint/2010/main" val="1822968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6788">
              <a:defRPr sz="2000">
                <a:solidFill>
                  <a:srgbClr val="000000"/>
                </a:solidFill>
                <a:latin typeface="Arial" panose="020B0604020202020204" pitchFamily="34" charset="0"/>
                <a:cs typeface="Arial" panose="020B0604020202020204" pitchFamily="34" charset="0"/>
              </a:defRPr>
            </a:lvl1pPr>
            <a:lvl2pPr marL="742950" indent="-285750" defTabSz="966788">
              <a:defRPr sz="2000">
                <a:solidFill>
                  <a:srgbClr val="000000"/>
                </a:solidFill>
                <a:latin typeface="Arial" panose="020B0604020202020204" pitchFamily="34" charset="0"/>
                <a:cs typeface="Arial" panose="020B0604020202020204" pitchFamily="34" charset="0"/>
              </a:defRPr>
            </a:lvl2pPr>
            <a:lvl3pPr marL="1143000" indent="-228600" defTabSz="966788">
              <a:defRPr sz="2000">
                <a:solidFill>
                  <a:srgbClr val="000000"/>
                </a:solidFill>
                <a:latin typeface="Arial" panose="020B0604020202020204" pitchFamily="34" charset="0"/>
                <a:cs typeface="Arial" panose="020B0604020202020204" pitchFamily="34" charset="0"/>
              </a:defRPr>
            </a:lvl3pPr>
            <a:lvl4pPr marL="1600200" indent="-228600" defTabSz="966788">
              <a:defRPr sz="2000">
                <a:solidFill>
                  <a:srgbClr val="000000"/>
                </a:solidFill>
                <a:latin typeface="Arial" panose="020B0604020202020204" pitchFamily="34" charset="0"/>
                <a:cs typeface="Arial" panose="020B0604020202020204" pitchFamily="34" charset="0"/>
              </a:defRPr>
            </a:lvl4pPr>
            <a:lvl5pPr marL="2057400" indent="-228600" defTabSz="966788">
              <a:defRPr sz="2000">
                <a:solidFill>
                  <a:srgbClr val="000000"/>
                </a:solidFill>
                <a:latin typeface="Arial" panose="020B0604020202020204" pitchFamily="34" charset="0"/>
                <a:cs typeface="Arial" panose="020B0604020202020204" pitchFamily="34" charset="0"/>
              </a:defRPr>
            </a:lvl5pPr>
            <a:lvl6pPr marL="25146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fld id="{FDF2CABB-CF06-42BB-9C53-A14934A3CF4A}" type="slidenum">
              <a:rPr lang="en-US" altLang="en-US" sz="1300">
                <a:solidFill>
                  <a:schemeClr val="tx1"/>
                </a:solidFill>
              </a:rPr>
              <a:pPr/>
              <a:t>48</a:t>
            </a:fld>
            <a:endParaRPr lang="en-US" altLang="en-US" sz="1300" dirty="0">
              <a:solidFill>
                <a:schemeClr val="tx1"/>
              </a:solidFill>
            </a:endParaRPr>
          </a:p>
        </p:txBody>
      </p:sp>
      <p:sp>
        <p:nvSpPr>
          <p:cNvPr id="27651" name="Rectangle 2"/>
          <p:cNvSpPr>
            <a:spLocks noGrp="1" noRot="1" noChangeAspect="1" noChangeArrowheads="1" noTextEdit="1"/>
          </p:cNvSpPr>
          <p:nvPr>
            <p:ph type="sldImg"/>
          </p:nvPr>
        </p:nvSpPr>
        <p:spPr>
          <a:xfrm>
            <a:off x="458788" y="720725"/>
            <a:ext cx="6400800" cy="3600450"/>
          </a:xfrm>
          <a:ln/>
        </p:spPr>
      </p:sp>
      <p:sp>
        <p:nvSpPr>
          <p:cNvPr id="2765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Again, the next two slides offer a visual model of how we can use an undesirable output of a system... An Injury Incident... To 1</a:t>
            </a:r>
            <a:r>
              <a:rPr lang="en-US" altLang="en-US" baseline="30000" dirty="0">
                <a:latin typeface="Arial" panose="020B0604020202020204" pitchFamily="34" charset="0"/>
              </a:rPr>
              <a:t>st</a:t>
            </a:r>
            <a:r>
              <a:rPr lang="en-US" altLang="en-US" dirty="0">
                <a:latin typeface="Arial" panose="020B0604020202020204" pitchFamily="34" charset="0"/>
              </a:rPr>
              <a:t> define the limits of the system we are going to be analyzing, 2</a:t>
            </a:r>
            <a:r>
              <a:rPr lang="en-US" altLang="en-US" baseline="30000" dirty="0">
                <a:latin typeface="Arial" panose="020B0604020202020204" pitchFamily="34" charset="0"/>
              </a:rPr>
              <a:t>nd</a:t>
            </a:r>
            <a:r>
              <a:rPr lang="en-US" altLang="en-US" dirty="0">
                <a:latin typeface="Arial" panose="020B0604020202020204" pitchFamily="34" charset="0"/>
              </a:rPr>
              <a:t> use Event/Condition charting to organize the incident data into the “causal factors” of the incident (there are several slides that discuss Event/Condition Charting later in this presentation .. No need for detailed explanation now) 3</a:t>
            </a:r>
            <a:r>
              <a:rPr lang="en-US" altLang="en-US" baseline="30000" dirty="0">
                <a:latin typeface="Arial" panose="020B0604020202020204" pitchFamily="34" charset="0"/>
              </a:rPr>
              <a:t>rd</a:t>
            </a:r>
            <a:r>
              <a:rPr lang="en-US" altLang="en-US" dirty="0">
                <a:latin typeface="Arial" panose="020B0604020202020204" pitchFamily="34" charset="0"/>
              </a:rPr>
              <a:t> conduct 5Why analysis of the ID causal factors.... This </a:t>
            </a:r>
            <a:r>
              <a:rPr lang="en-US" altLang="en-US" b="1" dirty="0">
                <a:latin typeface="Arial" panose="020B0604020202020204" pitchFamily="34" charset="0"/>
              </a:rPr>
              <a:t>could</a:t>
            </a:r>
            <a:r>
              <a:rPr lang="en-US" altLang="en-US" dirty="0">
                <a:latin typeface="Arial" panose="020B0604020202020204" pitchFamily="34" charset="0"/>
              </a:rPr>
              <a:t> also involve conducting more in-depth engineering assessments or training and behavioral analysis to help determine root causes, ..... And on the  next slide...4</a:t>
            </a:r>
            <a:r>
              <a:rPr lang="en-US" altLang="en-US" baseline="30000" dirty="0">
                <a:latin typeface="Arial" panose="020B0604020202020204" pitchFamily="34" charset="0"/>
              </a:rPr>
              <a:t>th</a:t>
            </a:r>
            <a:r>
              <a:rPr lang="en-US" altLang="en-US" dirty="0">
                <a:latin typeface="Arial" panose="020B0604020202020204" pitchFamily="34" charset="0"/>
              </a:rPr>
              <a:t> Integrated Solutions and Action Plans.</a:t>
            </a:r>
          </a:p>
        </p:txBody>
      </p:sp>
    </p:spTree>
    <p:extLst>
      <p:ext uri="{BB962C8B-B14F-4D97-AF65-F5344CB8AC3E}">
        <p14:creationId xmlns:p14="http://schemas.microsoft.com/office/powerpoint/2010/main" val="2986345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ctr" defTabSz="966788">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defTabSz="966788">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defTabSz="966788">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defTabSz="966788">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defTabSz="966788">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defTabSz="966788"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r">
              <a:lnSpc>
                <a:spcPct val="100000"/>
              </a:lnSpc>
              <a:spcBef>
                <a:spcPct val="0"/>
              </a:spcBef>
            </a:pPr>
            <a:fld id="{4FB88D42-0121-4DA6-8A7B-6920E9B8004B}" type="slidenum">
              <a:rPr lang="en-US" altLang="en-US" sz="1300">
                <a:solidFill>
                  <a:schemeClr val="tx1"/>
                </a:solidFill>
              </a:rPr>
              <a:pPr algn="r">
                <a:lnSpc>
                  <a:spcPct val="100000"/>
                </a:lnSpc>
                <a:spcBef>
                  <a:spcPct val="0"/>
                </a:spcBef>
              </a:pPr>
              <a:t>49</a:t>
            </a:fld>
            <a:endParaRPr lang="en-US" altLang="en-US" sz="1300" dirty="0">
              <a:solidFill>
                <a:schemeClr val="tx1"/>
              </a:solidFill>
            </a:endParaRPr>
          </a:p>
        </p:txBody>
      </p:sp>
      <p:sp>
        <p:nvSpPr>
          <p:cNvPr id="18435" name="Rectangle 2"/>
          <p:cNvSpPr>
            <a:spLocks noGrp="1" noRot="1" noChangeAspect="1" noChangeArrowheads="1" noTextEdit="1"/>
          </p:cNvSpPr>
          <p:nvPr>
            <p:ph type="sldImg"/>
          </p:nvPr>
        </p:nvSpPr>
        <p:spPr>
          <a:xfrm>
            <a:off x="469900" y="728663"/>
            <a:ext cx="6375400" cy="3586162"/>
          </a:xfrm>
          <a:ln/>
        </p:spPr>
      </p:sp>
      <p:sp>
        <p:nvSpPr>
          <p:cNvPr id="18436" name="Rectangle 3"/>
          <p:cNvSpPr>
            <a:spLocks noGrp="1" noChangeArrowheads="1"/>
          </p:cNvSpPr>
          <p:nvPr>
            <p:ph type="body" idx="1"/>
          </p:nvPr>
        </p:nvSpPr>
        <p:spPr>
          <a:xfrm>
            <a:off x="974725" y="4562475"/>
            <a:ext cx="5365750" cy="4316413"/>
          </a:xfrm>
          <a:noFill/>
        </p:spPr>
        <p:txBody>
          <a:bodyPr/>
          <a:lstStyle/>
          <a:p>
            <a:pPr eaLnBrk="1" hangingPunct="1"/>
            <a:r>
              <a:rPr lang="en-US" altLang="en-US" dirty="0">
                <a:latin typeface="Arial" panose="020B0604020202020204" pitchFamily="34" charset="0"/>
              </a:rPr>
              <a:t>This slide visually represents the basic steps of an  incident analysis that were just reviewed.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328685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F525EC-180A-4DA0-932C-37D9123388E0}"/>
              </a:ext>
            </a:extLst>
          </p:cNvPr>
          <p:cNvSpPr>
            <a:spLocks noGrp="1" noChangeArrowheads="1"/>
          </p:cNvSpPr>
          <p:nvPr>
            <p:ph type="sldNum" sz="quarter" idx="5"/>
          </p:nvPr>
        </p:nvSpPr>
        <p:spPr>
          <a:ln/>
        </p:spPr>
        <p:txBody>
          <a:bodyPr/>
          <a:lstStyle/>
          <a:p>
            <a:fld id="{C206DF08-8327-417E-8578-E7401A5CA12C}" type="slidenum">
              <a:rPr lang="en-US" altLang="en-US"/>
              <a:pPr/>
              <a:t>6</a:t>
            </a:fld>
            <a:endParaRPr lang="en-US" altLang="en-US"/>
          </a:p>
        </p:txBody>
      </p:sp>
      <p:sp>
        <p:nvSpPr>
          <p:cNvPr id="176130" name="Rectangle 2">
            <a:extLst>
              <a:ext uri="{FF2B5EF4-FFF2-40B4-BE49-F238E27FC236}">
                <a16:creationId xmlns:a16="http://schemas.microsoft.com/office/drawing/2014/main" id="{E7B74B8C-70AF-45E0-9EA5-2C6DF37AB3D5}"/>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41B3EB2A-B164-4538-AF9E-8B9FEFC55B35}"/>
              </a:ext>
            </a:extLst>
          </p:cNvPr>
          <p:cNvSpPr>
            <a:spLocks noGrp="1" noChangeArrowheads="1"/>
          </p:cNvSpPr>
          <p:nvPr>
            <p:ph type="body" idx="1"/>
          </p:nvPr>
        </p:nvSpPr>
        <p:spPr/>
        <p:txBody>
          <a:bodyPr/>
          <a:lstStyle/>
          <a:p>
            <a:r>
              <a:rPr lang="en-US" altLang="en-US"/>
              <a:t>Optional ice breaker: Ask attendees how many squares they see.  Point out that it’s not a trick question, all are squares and not rectangles.   After some answers, proceed to slide 17 and point out that, like accident investigations, all may not be as it seems...it takes some thought to come up with the right answer.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C04D4-FB1A-41E8-904F-82801A50B070}" type="slidenum">
              <a:rPr lang="en-US" smtClean="0"/>
              <a:pPr>
                <a:defRPr/>
              </a:pPr>
              <a:t>52</a:t>
            </a:fld>
            <a:endParaRPr lang="en-US" dirty="0"/>
          </a:p>
        </p:txBody>
      </p:sp>
    </p:spTree>
    <p:extLst>
      <p:ext uri="{BB962C8B-B14F-4D97-AF65-F5344CB8AC3E}">
        <p14:creationId xmlns:p14="http://schemas.microsoft.com/office/powerpoint/2010/main" val="1154366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4D8293-F5AD-4DCC-9002-E8CBA42FCA70}"/>
              </a:ext>
            </a:extLst>
          </p:cNvPr>
          <p:cNvSpPr>
            <a:spLocks noGrp="1" noChangeArrowheads="1"/>
          </p:cNvSpPr>
          <p:nvPr>
            <p:ph type="sldNum" sz="quarter" idx="5"/>
          </p:nvPr>
        </p:nvSpPr>
        <p:spPr>
          <a:ln/>
        </p:spPr>
        <p:txBody>
          <a:bodyPr/>
          <a:lstStyle/>
          <a:p>
            <a:fld id="{ACD9373E-F6AE-4AAB-96BD-0BD1F479F1AD}" type="slidenum">
              <a:rPr lang="en-US" altLang="en-US"/>
              <a:pPr/>
              <a:t>53</a:t>
            </a:fld>
            <a:endParaRPr lang="en-US" altLang="en-US"/>
          </a:p>
        </p:txBody>
      </p:sp>
      <p:sp>
        <p:nvSpPr>
          <p:cNvPr id="260098" name="Rectangle 2">
            <a:extLst>
              <a:ext uri="{FF2B5EF4-FFF2-40B4-BE49-F238E27FC236}">
                <a16:creationId xmlns:a16="http://schemas.microsoft.com/office/drawing/2014/main" id="{90C3BCA3-FEEB-4D84-8512-2436578BD7D8}"/>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894C57C7-0590-461F-8849-171DE6D56058}"/>
              </a:ext>
            </a:extLst>
          </p:cNvPr>
          <p:cNvSpPr>
            <a:spLocks noGrp="1" noChangeArrowheads="1"/>
          </p:cNvSpPr>
          <p:nvPr>
            <p:ph type="body" idx="1"/>
          </p:nvPr>
        </p:nvSpPr>
        <p:spPr>
          <a:xfrm>
            <a:off x="914400" y="4341813"/>
            <a:ext cx="5029200" cy="4116387"/>
          </a:xfrm>
        </p:spPr>
        <p:txBody>
          <a:bodyPr/>
          <a:lstStyle/>
          <a:p>
            <a:endParaRPr lang="en-US" altLang="en-US"/>
          </a:p>
        </p:txBody>
      </p:sp>
    </p:spTree>
    <p:extLst>
      <p:ext uri="{BB962C8B-B14F-4D97-AF65-F5344CB8AC3E}">
        <p14:creationId xmlns:p14="http://schemas.microsoft.com/office/powerpoint/2010/main" val="93978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4601A9-D42A-42A7-9434-5E6F5A9C1ECE}"/>
              </a:ext>
            </a:extLst>
          </p:cNvPr>
          <p:cNvSpPr>
            <a:spLocks noGrp="1" noChangeArrowheads="1"/>
          </p:cNvSpPr>
          <p:nvPr>
            <p:ph type="sldNum" sz="quarter" idx="5"/>
          </p:nvPr>
        </p:nvSpPr>
        <p:spPr>
          <a:ln/>
        </p:spPr>
        <p:txBody>
          <a:bodyPr/>
          <a:lstStyle/>
          <a:p>
            <a:fld id="{A02E4C1A-9547-4D73-886B-9B25C419459B}" type="slidenum">
              <a:rPr lang="en-US" altLang="en-US"/>
              <a:pPr/>
              <a:t>7</a:t>
            </a:fld>
            <a:endParaRPr lang="en-US" altLang="en-US"/>
          </a:p>
        </p:txBody>
      </p:sp>
      <p:sp>
        <p:nvSpPr>
          <p:cNvPr id="177154" name="Rectangle 2">
            <a:extLst>
              <a:ext uri="{FF2B5EF4-FFF2-40B4-BE49-F238E27FC236}">
                <a16:creationId xmlns:a16="http://schemas.microsoft.com/office/drawing/2014/main" id="{F2BB5E94-5990-4A2B-83B8-7401DE8E0387}"/>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37A9CDC-8187-4CA3-B55F-C2EE795198B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267BA5-CD47-41CD-91B3-293D201A8136}"/>
              </a:ext>
            </a:extLst>
          </p:cNvPr>
          <p:cNvSpPr>
            <a:spLocks noGrp="1" noChangeArrowheads="1"/>
          </p:cNvSpPr>
          <p:nvPr>
            <p:ph type="sldNum" sz="quarter" idx="5"/>
          </p:nvPr>
        </p:nvSpPr>
        <p:spPr>
          <a:ln/>
        </p:spPr>
        <p:txBody>
          <a:bodyPr/>
          <a:lstStyle/>
          <a:p>
            <a:fld id="{E87FE03E-FFF1-4310-A518-E52022BACBC3}" type="slidenum">
              <a:rPr lang="en-US" altLang="en-US"/>
              <a:pPr/>
              <a:t>8</a:t>
            </a:fld>
            <a:endParaRPr lang="en-US" altLang="en-US"/>
          </a:p>
        </p:txBody>
      </p:sp>
      <p:sp>
        <p:nvSpPr>
          <p:cNvPr id="178178" name="Rectangle 2">
            <a:extLst>
              <a:ext uri="{FF2B5EF4-FFF2-40B4-BE49-F238E27FC236}">
                <a16:creationId xmlns:a16="http://schemas.microsoft.com/office/drawing/2014/main" id="{C9DDAFFC-0876-40BB-927D-68304078A384}"/>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B0A8C0-82C4-4EA5-AC9D-111304D113A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E5F90-63DE-4450-99F7-8F54282973AA}"/>
              </a:ext>
            </a:extLst>
          </p:cNvPr>
          <p:cNvSpPr>
            <a:spLocks noGrp="1" noChangeArrowheads="1"/>
          </p:cNvSpPr>
          <p:nvPr>
            <p:ph type="sldNum" sz="quarter" idx="5"/>
          </p:nvPr>
        </p:nvSpPr>
        <p:spPr>
          <a:ln/>
        </p:spPr>
        <p:txBody>
          <a:bodyPr/>
          <a:lstStyle/>
          <a:p>
            <a:fld id="{AA797908-3EF1-48CD-981F-190E14CB8BF9}" type="slidenum">
              <a:rPr lang="en-US" altLang="en-US"/>
              <a:pPr/>
              <a:t>9</a:t>
            </a:fld>
            <a:endParaRPr lang="en-US" altLang="en-US"/>
          </a:p>
        </p:txBody>
      </p:sp>
      <p:sp>
        <p:nvSpPr>
          <p:cNvPr id="179202" name="Rectangle 2">
            <a:extLst>
              <a:ext uri="{FF2B5EF4-FFF2-40B4-BE49-F238E27FC236}">
                <a16:creationId xmlns:a16="http://schemas.microsoft.com/office/drawing/2014/main" id="{0C6691B5-FC70-4A4C-B0E3-F60170D9379E}"/>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BD3A796F-5D14-4E26-92F9-8EA46DDC42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14C178-6C3B-44AE-A886-3ED0EC4DF88E}"/>
              </a:ext>
            </a:extLst>
          </p:cNvPr>
          <p:cNvSpPr>
            <a:spLocks noGrp="1" noChangeArrowheads="1"/>
          </p:cNvSpPr>
          <p:nvPr>
            <p:ph type="sldNum" sz="quarter" idx="5"/>
          </p:nvPr>
        </p:nvSpPr>
        <p:spPr>
          <a:ln/>
        </p:spPr>
        <p:txBody>
          <a:bodyPr/>
          <a:lstStyle/>
          <a:p>
            <a:fld id="{D45B781C-6C3F-491C-9A96-706E459740F8}" type="slidenum">
              <a:rPr lang="en-US" altLang="en-US"/>
              <a:pPr/>
              <a:t>10</a:t>
            </a:fld>
            <a:endParaRPr lang="en-US" altLang="en-US"/>
          </a:p>
        </p:txBody>
      </p:sp>
      <p:sp>
        <p:nvSpPr>
          <p:cNvPr id="180226" name="Rectangle 2">
            <a:extLst>
              <a:ext uri="{FF2B5EF4-FFF2-40B4-BE49-F238E27FC236}">
                <a16:creationId xmlns:a16="http://schemas.microsoft.com/office/drawing/2014/main" id="{48F7E3F1-6B13-4D21-96B9-B0FDF565633D}"/>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56C0312B-19E0-4938-B05B-44050F5C80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8AD5DD-DE5A-4832-8EB7-5BBAA3C724F2}"/>
              </a:ext>
            </a:extLst>
          </p:cNvPr>
          <p:cNvSpPr>
            <a:spLocks noGrp="1" noChangeArrowheads="1"/>
          </p:cNvSpPr>
          <p:nvPr>
            <p:ph type="sldNum" sz="quarter" idx="5"/>
          </p:nvPr>
        </p:nvSpPr>
        <p:spPr>
          <a:ln/>
        </p:spPr>
        <p:txBody>
          <a:bodyPr/>
          <a:lstStyle/>
          <a:p>
            <a:fld id="{963F0AB7-E80C-4D36-9933-77E014058185}" type="slidenum">
              <a:rPr lang="en-US" altLang="en-US"/>
              <a:pPr/>
              <a:t>11</a:t>
            </a:fld>
            <a:endParaRPr lang="en-US" altLang="en-US"/>
          </a:p>
        </p:txBody>
      </p:sp>
      <p:sp>
        <p:nvSpPr>
          <p:cNvPr id="181250" name="Rectangle 2">
            <a:extLst>
              <a:ext uri="{FF2B5EF4-FFF2-40B4-BE49-F238E27FC236}">
                <a16:creationId xmlns:a16="http://schemas.microsoft.com/office/drawing/2014/main" id="{1B1DDA20-9A16-411B-A0DB-2126AA224C9E}"/>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D4CBEA82-34EC-4623-81A8-B41AAB228DC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9255" y="6272429"/>
            <a:ext cx="11402568" cy="467951"/>
          </a:xfrm>
          <a:prstGeom prst="rect">
            <a:avLst/>
          </a:prstGeom>
        </p:spPr>
      </p:pic>
      <p:sp>
        <p:nvSpPr>
          <p:cNvPr id="2" name="Title 1"/>
          <p:cNvSpPr>
            <a:spLocks noGrp="1"/>
          </p:cNvSpPr>
          <p:nvPr userDrawn="1">
            <p:ph type="ctrTitle"/>
          </p:nvPr>
        </p:nvSpPr>
        <p:spPr>
          <a:xfrm>
            <a:off x="541211" y="1722473"/>
            <a:ext cx="11036990" cy="1594883"/>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userDrawn="1">
            <p:ph type="subTitle" idx="1"/>
          </p:nvPr>
        </p:nvSpPr>
        <p:spPr>
          <a:xfrm>
            <a:off x="541211" y="3405449"/>
            <a:ext cx="11036991" cy="397661"/>
          </a:xfrm>
        </p:spPr>
        <p:txBody>
          <a:bodyPr anchor="t">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userDrawn="1">
            <p:ph type="body" sz="quarter" idx="10"/>
          </p:nvPr>
        </p:nvSpPr>
        <p:spPr>
          <a:xfrm>
            <a:off x="541211" y="3927379"/>
            <a:ext cx="11036990" cy="409408"/>
          </a:xfrm>
        </p:spPr>
        <p:txBody>
          <a:bodyPr anchor="ctr">
            <a:noAutofit/>
          </a:bodyPr>
          <a:lstStyle>
            <a:lvl1pPr marL="0" indent="0">
              <a:buNone/>
              <a:defRPr sz="1800"/>
            </a:lvl1pPr>
          </a:lstStyle>
          <a:p>
            <a:pPr lvl="0"/>
            <a:r>
              <a:rPr lang="en-US"/>
              <a:t>Edit Master text styles</a:t>
            </a:r>
          </a:p>
        </p:txBody>
      </p:sp>
      <p:sp>
        <p:nvSpPr>
          <p:cNvPr id="31" name="Text Placeholder 19"/>
          <p:cNvSpPr txBox="1">
            <a:spLocks/>
          </p:cNvSpPr>
          <p:nvPr userDrawn="1"/>
        </p:nvSpPr>
        <p:spPr>
          <a:xfrm>
            <a:off x="180220" y="631420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chemeClr val="tx2"/>
                </a:solidFill>
              </a:rPr>
              <a:t>Risk Control Services</a:t>
            </a:r>
          </a:p>
        </p:txBody>
      </p:sp>
      <p:grpSp>
        <p:nvGrpSpPr>
          <p:cNvPr id="12" name="Group 11">
            <a:extLst>
              <a:ext uri="{FF2B5EF4-FFF2-40B4-BE49-F238E27FC236}">
                <a16:creationId xmlns:a16="http://schemas.microsoft.com/office/drawing/2014/main" id="{D72C5812-C15A-428F-AB7A-9E4F62924C10}"/>
              </a:ext>
            </a:extLst>
          </p:cNvPr>
          <p:cNvGrpSpPr/>
          <p:nvPr userDrawn="1"/>
        </p:nvGrpSpPr>
        <p:grpSpPr>
          <a:xfrm>
            <a:off x="11595615" y="6272479"/>
            <a:ext cx="461773" cy="469521"/>
            <a:chOff x="11613545" y="6272479"/>
            <a:chExt cx="461773" cy="469521"/>
          </a:xfrm>
        </p:grpSpPr>
        <p:pic>
          <p:nvPicPr>
            <p:cNvPr id="13" name="Picture 12">
              <a:extLst>
                <a:ext uri="{FF2B5EF4-FFF2-40B4-BE49-F238E27FC236}">
                  <a16:creationId xmlns:a16="http://schemas.microsoft.com/office/drawing/2014/main" id="{686B8CD5-A813-403D-B3CF-D48D9D599C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4" name="Picture 13">
              <a:extLst>
                <a:ext uri="{FF2B5EF4-FFF2-40B4-BE49-F238E27FC236}">
                  <a16:creationId xmlns:a16="http://schemas.microsoft.com/office/drawing/2014/main" id="{44DD94C4-96CC-42B8-B318-6685880B8F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491"/>
            <a:stretch/>
          </p:blipFill>
          <p:spPr>
            <a:xfrm>
              <a:off x="11718819" y="6325130"/>
              <a:ext cx="277918" cy="363309"/>
            </a:xfrm>
            <a:prstGeom prst="rect">
              <a:avLst/>
            </a:prstGeom>
          </p:spPr>
        </p:pic>
      </p:grpSp>
      <p:grpSp>
        <p:nvGrpSpPr>
          <p:cNvPr id="11" name="Group 10"/>
          <p:cNvGrpSpPr/>
          <p:nvPr userDrawn="1"/>
        </p:nvGrpSpPr>
        <p:grpSpPr bwMode="gray">
          <a:xfrm>
            <a:off x="423972" y="435999"/>
            <a:ext cx="2800493" cy="728507"/>
            <a:chOff x="3387726" y="2736850"/>
            <a:chExt cx="5411788" cy="1384300"/>
          </a:xfrm>
        </p:grpSpPr>
        <p:sp>
          <p:nvSpPr>
            <p:cNvPr id="15"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0563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300" y="6633672"/>
            <a:ext cx="12190995" cy="222809"/>
          </a:xfrm>
          <a:prstGeom prst="rect">
            <a:avLst/>
          </a:prstGeom>
        </p:spPr>
      </p:pic>
      <p:graphicFrame>
        <p:nvGraphicFramePr>
          <p:cNvPr id="11" name="Object 10"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162"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userDrawn="1">
            <p:ph type="title"/>
          </p:nvPr>
        </p:nvSpPr>
        <p:spPr>
          <a:xfrm>
            <a:off x="101600" y="48898"/>
            <a:ext cx="11988800" cy="941705"/>
          </a:xfrm>
        </p:spPr>
        <p:txBody>
          <a:bodyPr/>
          <a:lstStyle>
            <a:lvl1pPr>
              <a:defRPr b="0"/>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15300" y="6304945"/>
            <a:ext cx="11988800" cy="263864"/>
          </a:xfrm>
        </p:spPr>
        <p:txBody>
          <a:bodyPr anchor="b"/>
          <a:lstStyle>
            <a:lvl1pPr>
              <a:defRPr sz="900"/>
            </a:lvl1pPr>
          </a:lstStyle>
          <a:p>
            <a:endParaRPr lang="en-US" dirty="0"/>
          </a:p>
        </p:txBody>
      </p:sp>
      <p:sp>
        <p:nvSpPr>
          <p:cNvPr id="12" name="TextBox 11"/>
          <p:cNvSpPr txBox="1"/>
          <p:nvPr userDrawn="1"/>
        </p:nvSpPr>
        <p:spPr>
          <a:xfrm>
            <a:off x="4235" y="6580484"/>
            <a:ext cx="3111499" cy="329184"/>
          </a:xfrm>
          <a:prstGeom prst="rect">
            <a:avLst/>
          </a:prstGeom>
          <a:noFill/>
        </p:spPr>
        <p:txBody>
          <a:bodyPr wrap="square" tIns="0" bIns="0" rtlCol="0" anchor="ctr">
            <a:noAutofit/>
          </a:bodyPr>
          <a:lstStyle/>
          <a:p>
            <a:pPr algn="l"/>
            <a:r>
              <a:rPr lang="en-US" sz="1200" b="1" dirty="0">
                <a:solidFill>
                  <a:schemeClr val="bg2"/>
                </a:solidFill>
              </a:rPr>
              <a:t>Liberty</a:t>
            </a:r>
            <a:r>
              <a:rPr lang="en-US" sz="1200" b="1" baseline="0" dirty="0">
                <a:solidFill>
                  <a:schemeClr val="bg2"/>
                </a:solidFill>
              </a:rPr>
              <a:t> Mutual Insurance</a:t>
            </a:r>
            <a:endParaRPr lang="en-US" sz="1200" b="1" dirty="0">
              <a:solidFill>
                <a:schemeClr val="bg2"/>
              </a:solidFill>
            </a:endParaRPr>
          </a:p>
        </p:txBody>
      </p:sp>
      <p:sp>
        <p:nvSpPr>
          <p:cNvPr id="7" name="Content Placeholder 6"/>
          <p:cNvSpPr>
            <a:spLocks noGrp="1"/>
          </p:cNvSpPr>
          <p:nvPr>
            <p:ph sz="quarter" idx="15"/>
          </p:nvPr>
        </p:nvSpPr>
        <p:spPr>
          <a:xfrm>
            <a:off x="95250" y="1143000"/>
            <a:ext cx="11995151" cy="4826000"/>
          </a:xfrm>
        </p:spPr>
        <p:txBody>
          <a:bodyPr/>
          <a:lstStyle>
            <a:lvl1pPr marL="342891" marR="0" indent="-342891" algn="l" defTabSz="914377" rtl="0" eaLnBrk="1" fontAlgn="auto" latinLnBrk="0" hangingPunct="1">
              <a:lnSpc>
                <a:spcPct val="100000"/>
              </a:lnSpc>
              <a:spcBef>
                <a:spcPct val="20000"/>
              </a:spcBef>
              <a:spcAft>
                <a:spcPts val="0"/>
              </a:spcAft>
              <a:buClrTx/>
              <a:buSzTx/>
              <a:buFont typeface="Webdings" panose="05030102010509060703" pitchFamily="18" charset="2"/>
              <a:buChar char="4"/>
              <a:tabLst/>
              <a:defRPr/>
            </a:lvl1pPr>
            <a:lvl2pPr marL="685783" marR="0" indent="-228594" algn="l" defTabSz="914377" rtl="0" eaLnBrk="1" fontAlgn="auto" latinLnBrk="0" hangingPunct="1">
              <a:lnSpc>
                <a:spcPct val="100000"/>
              </a:lnSpc>
              <a:spcBef>
                <a:spcPct val="20000"/>
              </a:spcBef>
              <a:spcAft>
                <a:spcPts val="0"/>
              </a:spcAft>
              <a:buClrTx/>
              <a:buSzTx/>
              <a:buFont typeface="Arial" pitchFamily="34" charset="0"/>
              <a:buChar char="–"/>
              <a:tabLst/>
              <a:defRPr/>
            </a:lvl2pPr>
            <a:lvl3pPr marL="1028674" marR="0" indent="-168270" algn="l" defTabSz="914377" rtl="0" eaLnBrk="1" fontAlgn="auto" latinLnBrk="0" hangingPunct="1">
              <a:lnSpc>
                <a:spcPct val="100000"/>
              </a:lnSpc>
              <a:spcBef>
                <a:spcPct val="20000"/>
              </a:spcBef>
              <a:spcAft>
                <a:spcPts val="0"/>
              </a:spcAft>
              <a:buClrTx/>
              <a:buSzTx/>
              <a:buFont typeface="Arial" pitchFamily="34" charset="0"/>
              <a:buChar char="•"/>
              <a:tabLst/>
              <a:defRPr/>
            </a:lvl3pPr>
          </a:lstStyle>
          <a:p>
            <a:pPr marL="233357" marR="0" lvl="0"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Click to edit Master text styles</a:t>
            </a:r>
          </a:p>
          <a:p>
            <a:pPr marL="233357" marR="0" lvl="1"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Second level</a:t>
            </a:r>
          </a:p>
          <a:p>
            <a:pPr marL="233357" marR="0" lvl="2"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Third level</a:t>
            </a:r>
          </a:p>
          <a:p>
            <a:pPr marL="233357" marR="0" lvl="3"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Fourth level</a:t>
            </a:r>
          </a:p>
        </p:txBody>
      </p:sp>
      <p:sp>
        <p:nvSpPr>
          <p:cNvPr id="21" name="TextBox 20"/>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bg2"/>
                </a:solidFill>
              </a:rPr>
              <a:pPr algn="r"/>
              <a:t>‹#›</a:t>
            </a:fld>
            <a:endParaRPr lang="en-US" sz="1200" dirty="0">
              <a:solidFill>
                <a:schemeClr val="bg2"/>
              </a:solidFill>
            </a:endParaRPr>
          </a:p>
        </p:txBody>
      </p:sp>
    </p:spTree>
    <p:extLst>
      <p:ext uri="{BB962C8B-B14F-4D97-AF65-F5344CB8AC3E}">
        <p14:creationId xmlns:p14="http://schemas.microsoft.com/office/powerpoint/2010/main" val="15334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9" name="TextBox 8"/>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367336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300" y="6633672"/>
            <a:ext cx="12190995" cy="222809"/>
          </a:xfrm>
          <a:prstGeom prst="rect">
            <a:avLst/>
          </a:prstGeom>
        </p:spPr>
      </p:pic>
      <p:graphicFrame>
        <p:nvGraphicFramePr>
          <p:cNvPr id="11" name="Object 10"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3450"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userDrawn="1">
            <p:ph type="title"/>
          </p:nvPr>
        </p:nvSpPr>
        <p:spPr>
          <a:xfrm>
            <a:off x="101600" y="48898"/>
            <a:ext cx="11988800" cy="941705"/>
          </a:xfrm>
        </p:spPr>
        <p:txBody>
          <a:bodyPr/>
          <a:lstStyle>
            <a:lvl1pPr>
              <a:defRPr b="0"/>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15300" y="6304945"/>
            <a:ext cx="11988800" cy="263864"/>
          </a:xfrm>
        </p:spPr>
        <p:txBody>
          <a:bodyPr anchor="b"/>
          <a:lstStyle>
            <a:lvl1pPr>
              <a:defRPr sz="900"/>
            </a:lvl1pPr>
          </a:lstStyle>
          <a:p>
            <a:endParaRPr lang="en-US" dirty="0"/>
          </a:p>
        </p:txBody>
      </p:sp>
      <p:sp>
        <p:nvSpPr>
          <p:cNvPr id="12" name="TextBox 11"/>
          <p:cNvSpPr txBox="1"/>
          <p:nvPr userDrawn="1"/>
        </p:nvSpPr>
        <p:spPr>
          <a:xfrm>
            <a:off x="4235" y="6580484"/>
            <a:ext cx="3111499" cy="329184"/>
          </a:xfrm>
          <a:prstGeom prst="rect">
            <a:avLst/>
          </a:prstGeom>
          <a:noFill/>
        </p:spPr>
        <p:txBody>
          <a:bodyPr wrap="square" tIns="0" bIns="0" rtlCol="0" anchor="ctr">
            <a:noAutofit/>
          </a:bodyPr>
          <a:lstStyle/>
          <a:p>
            <a:pPr algn="l"/>
            <a:r>
              <a:rPr lang="en-US" sz="1200" b="1" dirty="0">
                <a:solidFill>
                  <a:schemeClr val="bg2"/>
                </a:solidFill>
              </a:rPr>
              <a:t>Liberty</a:t>
            </a:r>
            <a:r>
              <a:rPr lang="en-US" sz="1200" b="1" baseline="0" dirty="0">
                <a:solidFill>
                  <a:schemeClr val="bg2"/>
                </a:solidFill>
              </a:rPr>
              <a:t> Mutual Insurance</a:t>
            </a:r>
            <a:endParaRPr lang="en-US" sz="1200" b="1" dirty="0">
              <a:solidFill>
                <a:schemeClr val="bg2"/>
              </a:solidFill>
            </a:endParaRPr>
          </a:p>
        </p:txBody>
      </p:sp>
      <p:sp>
        <p:nvSpPr>
          <p:cNvPr id="7" name="Content Placeholder 6"/>
          <p:cNvSpPr>
            <a:spLocks noGrp="1"/>
          </p:cNvSpPr>
          <p:nvPr>
            <p:ph sz="quarter" idx="15"/>
          </p:nvPr>
        </p:nvSpPr>
        <p:spPr>
          <a:xfrm>
            <a:off x="95250" y="1143000"/>
            <a:ext cx="11995151" cy="4826000"/>
          </a:xfrm>
        </p:spPr>
        <p:txBody>
          <a:bodyPr/>
          <a:lstStyle>
            <a:lvl1pPr marL="342891" marR="0" indent="-342891" algn="l" defTabSz="914377" rtl="0" eaLnBrk="1" fontAlgn="auto" latinLnBrk="0" hangingPunct="1">
              <a:lnSpc>
                <a:spcPct val="100000"/>
              </a:lnSpc>
              <a:spcBef>
                <a:spcPct val="20000"/>
              </a:spcBef>
              <a:spcAft>
                <a:spcPts val="0"/>
              </a:spcAft>
              <a:buClrTx/>
              <a:buSzTx/>
              <a:buFont typeface="Webdings" panose="05030102010509060703" pitchFamily="18" charset="2"/>
              <a:buChar char="4"/>
              <a:tabLst/>
              <a:defRPr/>
            </a:lvl1pPr>
            <a:lvl2pPr marL="685783" marR="0" indent="-228594" algn="l" defTabSz="914377" rtl="0" eaLnBrk="1" fontAlgn="auto" latinLnBrk="0" hangingPunct="1">
              <a:lnSpc>
                <a:spcPct val="100000"/>
              </a:lnSpc>
              <a:spcBef>
                <a:spcPct val="20000"/>
              </a:spcBef>
              <a:spcAft>
                <a:spcPts val="0"/>
              </a:spcAft>
              <a:buClrTx/>
              <a:buSzTx/>
              <a:buFont typeface="Arial" pitchFamily="34" charset="0"/>
              <a:buChar char="–"/>
              <a:tabLst/>
              <a:defRPr/>
            </a:lvl2pPr>
            <a:lvl3pPr marL="1028674" marR="0" indent="-168270" algn="l" defTabSz="914377" rtl="0" eaLnBrk="1" fontAlgn="auto" latinLnBrk="0" hangingPunct="1">
              <a:lnSpc>
                <a:spcPct val="100000"/>
              </a:lnSpc>
              <a:spcBef>
                <a:spcPct val="20000"/>
              </a:spcBef>
              <a:spcAft>
                <a:spcPts val="0"/>
              </a:spcAft>
              <a:buClrTx/>
              <a:buSzTx/>
              <a:buFont typeface="Arial" pitchFamily="34" charset="0"/>
              <a:buChar char="•"/>
              <a:tabLst/>
              <a:defRPr/>
            </a:lvl3pPr>
          </a:lstStyle>
          <a:p>
            <a:pPr marL="233357" marR="0" lvl="0"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Click to edit Master text styles</a:t>
            </a:r>
          </a:p>
          <a:p>
            <a:pPr marL="233357" marR="0" lvl="1"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Second level</a:t>
            </a:r>
          </a:p>
          <a:p>
            <a:pPr marL="233357" marR="0" lvl="2"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Third level</a:t>
            </a:r>
          </a:p>
          <a:p>
            <a:pPr marL="233357" marR="0" lvl="3"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Fourth level</a:t>
            </a:r>
          </a:p>
        </p:txBody>
      </p:sp>
      <p:sp>
        <p:nvSpPr>
          <p:cNvPr id="21" name="TextBox 20"/>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bg2"/>
                </a:solidFill>
              </a:rPr>
              <a:pPr algn="r"/>
              <a:t>‹#›</a:t>
            </a:fld>
            <a:endParaRPr lang="en-US" sz="1200" dirty="0">
              <a:solidFill>
                <a:schemeClr val="bg2"/>
              </a:solidFill>
            </a:endParaRPr>
          </a:p>
        </p:txBody>
      </p:sp>
    </p:spTree>
    <p:extLst>
      <p:ext uri="{BB962C8B-B14F-4D97-AF65-F5344CB8AC3E}">
        <p14:creationId xmlns:p14="http://schemas.microsoft.com/office/powerpoint/2010/main" val="6679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300" y="6633672"/>
            <a:ext cx="12190995" cy="222809"/>
          </a:xfrm>
          <a:prstGeom prst="rect">
            <a:avLst/>
          </a:prstGeom>
        </p:spPr>
      </p:pic>
      <p:graphicFrame>
        <p:nvGraphicFramePr>
          <p:cNvPr id="11" name="Object 10"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1642"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userDrawn="1">
            <p:ph type="title"/>
          </p:nvPr>
        </p:nvSpPr>
        <p:spPr>
          <a:xfrm>
            <a:off x="101600" y="48898"/>
            <a:ext cx="11988800" cy="941705"/>
          </a:xfrm>
        </p:spPr>
        <p:txBody>
          <a:bodyPr/>
          <a:lstStyle>
            <a:lvl1pPr>
              <a:defRPr b="0"/>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15300" y="6304945"/>
            <a:ext cx="11988800" cy="263864"/>
          </a:xfrm>
        </p:spPr>
        <p:txBody>
          <a:bodyPr anchor="b"/>
          <a:lstStyle>
            <a:lvl1pPr>
              <a:defRPr sz="900"/>
            </a:lvl1pPr>
          </a:lstStyle>
          <a:p>
            <a:endParaRPr lang="en-US" dirty="0"/>
          </a:p>
        </p:txBody>
      </p:sp>
      <p:sp>
        <p:nvSpPr>
          <p:cNvPr id="12" name="TextBox 11"/>
          <p:cNvSpPr txBox="1"/>
          <p:nvPr userDrawn="1"/>
        </p:nvSpPr>
        <p:spPr>
          <a:xfrm>
            <a:off x="4235" y="6580484"/>
            <a:ext cx="3111499" cy="329184"/>
          </a:xfrm>
          <a:prstGeom prst="rect">
            <a:avLst/>
          </a:prstGeom>
          <a:noFill/>
        </p:spPr>
        <p:txBody>
          <a:bodyPr wrap="square" tIns="0" bIns="0" rtlCol="0" anchor="ctr">
            <a:noAutofit/>
          </a:bodyPr>
          <a:lstStyle/>
          <a:p>
            <a:pPr algn="l"/>
            <a:r>
              <a:rPr lang="en-US" sz="1200" b="1" dirty="0">
                <a:solidFill>
                  <a:schemeClr val="bg2"/>
                </a:solidFill>
              </a:rPr>
              <a:t>Liberty</a:t>
            </a:r>
            <a:r>
              <a:rPr lang="en-US" sz="1200" b="1" baseline="0" dirty="0">
                <a:solidFill>
                  <a:schemeClr val="bg2"/>
                </a:solidFill>
              </a:rPr>
              <a:t> Mutual Insurance</a:t>
            </a:r>
            <a:endParaRPr lang="en-US" sz="1200" b="1" dirty="0">
              <a:solidFill>
                <a:schemeClr val="bg2"/>
              </a:solidFill>
            </a:endParaRPr>
          </a:p>
        </p:txBody>
      </p:sp>
      <p:sp>
        <p:nvSpPr>
          <p:cNvPr id="7" name="Content Placeholder 6"/>
          <p:cNvSpPr>
            <a:spLocks noGrp="1"/>
          </p:cNvSpPr>
          <p:nvPr>
            <p:ph sz="quarter" idx="15"/>
          </p:nvPr>
        </p:nvSpPr>
        <p:spPr>
          <a:xfrm>
            <a:off x="95250" y="1143000"/>
            <a:ext cx="11995151" cy="4826000"/>
          </a:xfrm>
        </p:spPr>
        <p:txBody>
          <a:bodyPr/>
          <a:lstStyle>
            <a:lvl1pPr marL="342891" marR="0" indent="-342891" algn="l" defTabSz="914377" rtl="0" eaLnBrk="1" fontAlgn="auto" latinLnBrk="0" hangingPunct="1">
              <a:lnSpc>
                <a:spcPct val="100000"/>
              </a:lnSpc>
              <a:spcBef>
                <a:spcPct val="20000"/>
              </a:spcBef>
              <a:spcAft>
                <a:spcPts val="0"/>
              </a:spcAft>
              <a:buClrTx/>
              <a:buSzTx/>
              <a:buFont typeface="Webdings" panose="05030102010509060703" pitchFamily="18" charset="2"/>
              <a:buChar char="4"/>
              <a:tabLst/>
              <a:defRPr/>
            </a:lvl1pPr>
            <a:lvl2pPr marL="685783" marR="0" indent="-228594" algn="l" defTabSz="914377" rtl="0" eaLnBrk="1" fontAlgn="auto" latinLnBrk="0" hangingPunct="1">
              <a:lnSpc>
                <a:spcPct val="100000"/>
              </a:lnSpc>
              <a:spcBef>
                <a:spcPct val="20000"/>
              </a:spcBef>
              <a:spcAft>
                <a:spcPts val="0"/>
              </a:spcAft>
              <a:buClrTx/>
              <a:buSzTx/>
              <a:buFont typeface="Arial" pitchFamily="34" charset="0"/>
              <a:buChar char="–"/>
              <a:tabLst/>
              <a:defRPr/>
            </a:lvl2pPr>
            <a:lvl3pPr marL="1028674" marR="0" indent="-168270" algn="l" defTabSz="914377" rtl="0" eaLnBrk="1" fontAlgn="auto" latinLnBrk="0" hangingPunct="1">
              <a:lnSpc>
                <a:spcPct val="100000"/>
              </a:lnSpc>
              <a:spcBef>
                <a:spcPct val="20000"/>
              </a:spcBef>
              <a:spcAft>
                <a:spcPts val="0"/>
              </a:spcAft>
              <a:buClrTx/>
              <a:buSzTx/>
              <a:buFont typeface="Arial" pitchFamily="34" charset="0"/>
              <a:buChar char="•"/>
              <a:tabLst/>
              <a:defRPr/>
            </a:lvl3pPr>
          </a:lstStyle>
          <a:p>
            <a:pPr marL="233357" marR="0" lvl="0"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Click to edit Master text styles</a:t>
            </a:r>
          </a:p>
          <a:p>
            <a:pPr marL="233357" marR="0" lvl="1"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Second level</a:t>
            </a:r>
          </a:p>
          <a:p>
            <a:pPr marL="233357" marR="0" lvl="2"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Third level</a:t>
            </a:r>
          </a:p>
          <a:p>
            <a:pPr marL="233357" marR="0" lvl="3"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Fourth level</a:t>
            </a:r>
          </a:p>
        </p:txBody>
      </p:sp>
      <p:sp>
        <p:nvSpPr>
          <p:cNvPr id="21" name="TextBox 20"/>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bg2"/>
                </a:solidFill>
              </a:rPr>
              <a:pPr algn="r"/>
              <a:t>‹#›</a:t>
            </a:fld>
            <a:endParaRPr lang="en-US" sz="1200" dirty="0">
              <a:solidFill>
                <a:schemeClr val="bg2"/>
              </a:solidFill>
            </a:endParaRPr>
          </a:p>
        </p:txBody>
      </p:sp>
    </p:spTree>
    <p:extLst>
      <p:ext uri="{BB962C8B-B14F-4D97-AF65-F5344CB8AC3E}">
        <p14:creationId xmlns:p14="http://schemas.microsoft.com/office/powerpoint/2010/main" val="41715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438275"/>
            <a:ext cx="51308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56400" y="1438275"/>
            <a:ext cx="51308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37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300" y="6633672"/>
            <a:ext cx="12190995" cy="222809"/>
          </a:xfrm>
          <a:prstGeom prst="rect">
            <a:avLst/>
          </a:prstGeom>
        </p:spPr>
      </p:pic>
      <p:graphicFrame>
        <p:nvGraphicFramePr>
          <p:cNvPr id="11" name="Object 10"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2666"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userDrawn="1">
            <p:ph type="title"/>
          </p:nvPr>
        </p:nvSpPr>
        <p:spPr>
          <a:xfrm>
            <a:off x="101600" y="48898"/>
            <a:ext cx="11988800" cy="941705"/>
          </a:xfrm>
        </p:spPr>
        <p:txBody>
          <a:bodyPr/>
          <a:lstStyle>
            <a:lvl1pPr>
              <a:defRPr b="0"/>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15300" y="6304945"/>
            <a:ext cx="11988800" cy="263864"/>
          </a:xfrm>
        </p:spPr>
        <p:txBody>
          <a:bodyPr anchor="b"/>
          <a:lstStyle>
            <a:lvl1pPr>
              <a:defRPr sz="900"/>
            </a:lvl1pPr>
          </a:lstStyle>
          <a:p>
            <a:endParaRPr lang="en-US" dirty="0"/>
          </a:p>
        </p:txBody>
      </p:sp>
      <p:sp>
        <p:nvSpPr>
          <p:cNvPr id="12" name="TextBox 11"/>
          <p:cNvSpPr txBox="1"/>
          <p:nvPr userDrawn="1"/>
        </p:nvSpPr>
        <p:spPr>
          <a:xfrm>
            <a:off x="4235" y="6580484"/>
            <a:ext cx="3111499" cy="329184"/>
          </a:xfrm>
          <a:prstGeom prst="rect">
            <a:avLst/>
          </a:prstGeom>
          <a:noFill/>
        </p:spPr>
        <p:txBody>
          <a:bodyPr wrap="square" tIns="0" bIns="0" rtlCol="0" anchor="ctr">
            <a:noAutofit/>
          </a:bodyPr>
          <a:lstStyle/>
          <a:p>
            <a:pPr algn="l"/>
            <a:r>
              <a:rPr lang="en-US" sz="1200" b="1" dirty="0">
                <a:solidFill>
                  <a:schemeClr val="bg2"/>
                </a:solidFill>
              </a:rPr>
              <a:t>Liberty</a:t>
            </a:r>
            <a:r>
              <a:rPr lang="en-US" sz="1200" b="1" baseline="0" dirty="0">
                <a:solidFill>
                  <a:schemeClr val="bg2"/>
                </a:solidFill>
              </a:rPr>
              <a:t> Mutual Insurance</a:t>
            </a:r>
            <a:endParaRPr lang="en-US" sz="1200" b="1" dirty="0">
              <a:solidFill>
                <a:schemeClr val="bg2"/>
              </a:solidFill>
            </a:endParaRPr>
          </a:p>
        </p:txBody>
      </p:sp>
      <p:sp>
        <p:nvSpPr>
          <p:cNvPr id="7" name="Content Placeholder 6"/>
          <p:cNvSpPr>
            <a:spLocks noGrp="1"/>
          </p:cNvSpPr>
          <p:nvPr>
            <p:ph sz="quarter" idx="15"/>
          </p:nvPr>
        </p:nvSpPr>
        <p:spPr>
          <a:xfrm>
            <a:off x="95250" y="1143000"/>
            <a:ext cx="11995151" cy="4826000"/>
          </a:xfrm>
        </p:spPr>
        <p:txBody>
          <a:bodyPr/>
          <a:lstStyle>
            <a:lvl1pPr marL="342891" marR="0" indent="-342891" algn="l" defTabSz="914377" rtl="0" eaLnBrk="1" fontAlgn="auto" latinLnBrk="0" hangingPunct="1">
              <a:lnSpc>
                <a:spcPct val="100000"/>
              </a:lnSpc>
              <a:spcBef>
                <a:spcPct val="20000"/>
              </a:spcBef>
              <a:spcAft>
                <a:spcPts val="0"/>
              </a:spcAft>
              <a:buClrTx/>
              <a:buSzTx/>
              <a:buFont typeface="Webdings" panose="05030102010509060703" pitchFamily="18" charset="2"/>
              <a:buChar char="4"/>
              <a:tabLst/>
              <a:defRPr/>
            </a:lvl1pPr>
            <a:lvl2pPr marL="685783" marR="0" indent="-228594" algn="l" defTabSz="914377" rtl="0" eaLnBrk="1" fontAlgn="auto" latinLnBrk="0" hangingPunct="1">
              <a:lnSpc>
                <a:spcPct val="100000"/>
              </a:lnSpc>
              <a:spcBef>
                <a:spcPct val="20000"/>
              </a:spcBef>
              <a:spcAft>
                <a:spcPts val="0"/>
              </a:spcAft>
              <a:buClrTx/>
              <a:buSzTx/>
              <a:buFont typeface="Arial" pitchFamily="34" charset="0"/>
              <a:buChar char="–"/>
              <a:tabLst/>
              <a:defRPr/>
            </a:lvl2pPr>
            <a:lvl3pPr marL="1028674" marR="0" indent="-168270" algn="l" defTabSz="914377" rtl="0" eaLnBrk="1" fontAlgn="auto" latinLnBrk="0" hangingPunct="1">
              <a:lnSpc>
                <a:spcPct val="100000"/>
              </a:lnSpc>
              <a:spcBef>
                <a:spcPct val="20000"/>
              </a:spcBef>
              <a:spcAft>
                <a:spcPts val="0"/>
              </a:spcAft>
              <a:buClrTx/>
              <a:buSzTx/>
              <a:buFont typeface="Arial" pitchFamily="34" charset="0"/>
              <a:buChar char="•"/>
              <a:tabLst/>
              <a:defRPr/>
            </a:lvl3pPr>
          </a:lstStyle>
          <a:p>
            <a:pPr marL="233357" marR="0" lvl="0"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Click to edit Master text styles</a:t>
            </a:r>
          </a:p>
          <a:p>
            <a:pPr marL="233357" marR="0" lvl="1"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Second level</a:t>
            </a:r>
          </a:p>
          <a:p>
            <a:pPr marL="233357" marR="0" lvl="2"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Third level</a:t>
            </a:r>
          </a:p>
          <a:p>
            <a:pPr marL="233357" marR="0" lvl="3"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Fourth level</a:t>
            </a:r>
          </a:p>
        </p:txBody>
      </p:sp>
      <p:sp>
        <p:nvSpPr>
          <p:cNvPr id="21" name="TextBox 20"/>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bg2"/>
                </a:solidFill>
              </a:rPr>
              <a:pPr algn="r"/>
              <a:t>‹#›</a:t>
            </a:fld>
            <a:endParaRPr lang="en-US" sz="1200" dirty="0">
              <a:solidFill>
                <a:schemeClr val="bg2"/>
              </a:solidFill>
            </a:endParaRPr>
          </a:p>
        </p:txBody>
      </p:sp>
    </p:spTree>
    <p:extLst>
      <p:ext uri="{BB962C8B-B14F-4D97-AF65-F5344CB8AC3E}">
        <p14:creationId xmlns:p14="http://schemas.microsoft.com/office/powerpoint/2010/main" val="167746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300" y="6633672"/>
            <a:ext cx="12190995" cy="222809"/>
          </a:xfrm>
          <a:prstGeom prst="rect">
            <a:avLst/>
          </a:prstGeom>
        </p:spPr>
      </p:pic>
      <p:graphicFrame>
        <p:nvGraphicFramePr>
          <p:cNvPr id="11" name="Object 10"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6762"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userDrawn="1">
            <p:ph type="title"/>
          </p:nvPr>
        </p:nvSpPr>
        <p:spPr>
          <a:xfrm>
            <a:off x="101600" y="48898"/>
            <a:ext cx="11988800" cy="941705"/>
          </a:xfrm>
        </p:spPr>
        <p:txBody>
          <a:bodyPr/>
          <a:lstStyle>
            <a:lvl1pPr>
              <a:defRPr b="0"/>
            </a:lvl1pPr>
          </a:lstStyle>
          <a:p>
            <a:r>
              <a:rPr lang="en-US"/>
              <a:t>Click to edit Master title style</a:t>
            </a:r>
            <a:endParaRPr lang="en-US" dirty="0"/>
          </a:p>
        </p:txBody>
      </p:sp>
      <p:sp>
        <p:nvSpPr>
          <p:cNvPr id="5" name="Footer Placeholder 4"/>
          <p:cNvSpPr>
            <a:spLocks noGrp="1"/>
          </p:cNvSpPr>
          <p:nvPr userDrawn="1">
            <p:ph type="ftr" sz="quarter" idx="11"/>
          </p:nvPr>
        </p:nvSpPr>
        <p:spPr>
          <a:xfrm>
            <a:off x="15300" y="6304945"/>
            <a:ext cx="11988800" cy="263864"/>
          </a:xfrm>
        </p:spPr>
        <p:txBody>
          <a:bodyPr anchor="b"/>
          <a:lstStyle>
            <a:lvl1pPr>
              <a:defRPr sz="900"/>
            </a:lvl1pPr>
          </a:lstStyle>
          <a:p>
            <a:endParaRPr lang="en-US" dirty="0"/>
          </a:p>
        </p:txBody>
      </p:sp>
      <p:sp>
        <p:nvSpPr>
          <p:cNvPr id="12" name="TextBox 11"/>
          <p:cNvSpPr txBox="1"/>
          <p:nvPr userDrawn="1"/>
        </p:nvSpPr>
        <p:spPr>
          <a:xfrm>
            <a:off x="4235" y="6580484"/>
            <a:ext cx="3111499" cy="329184"/>
          </a:xfrm>
          <a:prstGeom prst="rect">
            <a:avLst/>
          </a:prstGeom>
          <a:noFill/>
        </p:spPr>
        <p:txBody>
          <a:bodyPr wrap="square" tIns="0" bIns="0" rtlCol="0" anchor="ctr">
            <a:noAutofit/>
          </a:bodyPr>
          <a:lstStyle/>
          <a:p>
            <a:pPr algn="l"/>
            <a:r>
              <a:rPr lang="en-US" sz="1200" b="1" dirty="0">
                <a:solidFill>
                  <a:schemeClr val="bg2"/>
                </a:solidFill>
              </a:rPr>
              <a:t>Liberty</a:t>
            </a:r>
            <a:r>
              <a:rPr lang="en-US" sz="1200" b="1" baseline="0" dirty="0">
                <a:solidFill>
                  <a:schemeClr val="bg2"/>
                </a:solidFill>
              </a:rPr>
              <a:t> Mutual Insurance</a:t>
            </a:r>
            <a:endParaRPr lang="en-US" sz="1200" b="1" dirty="0">
              <a:solidFill>
                <a:schemeClr val="bg2"/>
              </a:solidFill>
            </a:endParaRPr>
          </a:p>
        </p:txBody>
      </p:sp>
      <p:sp>
        <p:nvSpPr>
          <p:cNvPr id="7" name="Content Placeholder 6"/>
          <p:cNvSpPr>
            <a:spLocks noGrp="1"/>
          </p:cNvSpPr>
          <p:nvPr>
            <p:ph sz="quarter" idx="15"/>
          </p:nvPr>
        </p:nvSpPr>
        <p:spPr>
          <a:xfrm>
            <a:off x="95250" y="1143000"/>
            <a:ext cx="11995151" cy="4826000"/>
          </a:xfrm>
        </p:spPr>
        <p:txBody>
          <a:bodyPr/>
          <a:lstStyle>
            <a:lvl1pPr marL="342891" marR="0" indent="-342891" algn="l" defTabSz="914377" rtl="0" eaLnBrk="1" fontAlgn="auto" latinLnBrk="0" hangingPunct="1">
              <a:lnSpc>
                <a:spcPct val="100000"/>
              </a:lnSpc>
              <a:spcBef>
                <a:spcPct val="20000"/>
              </a:spcBef>
              <a:spcAft>
                <a:spcPts val="0"/>
              </a:spcAft>
              <a:buClrTx/>
              <a:buSzTx/>
              <a:buFont typeface="Webdings" panose="05030102010509060703" pitchFamily="18" charset="2"/>
              <a:buChar char="4"/>
              <a:tabLst/>
              <a:defRPr/>
            </a:lvl1pPr>
            <a:lvl2pPr marL="685783" marR="0" indent="-228594" algn="l" defTabSz="914377" rtl="0" eaLnBrk="1" fontAlgn="auto" latinLnBrk="0" hangingPunct="1">
              <a:lnSpc>
                <a:spcPct val="100000"/>
              </a:lnSpc>
              <a:spcBef>
                <a:spcPct val="20000"/>
              </a:spcBef>
              <a:spcAft>
                <a:spcPts val="0"/>
              </a:spcAft>
              <a:buClrTx/>
              <a:buSzTx/>
              <a:buFont typeface="Arial" pitchFamily="34" charset="0"/>
              <a:buChar char="–"/>
              <a:tabLst/>
              <a:defRPr/>
            </a:lvl2pPr>
            <a:lvl3pPr marL="1028674" marR="0" indent="-168270" algn="l" defTabSz="914377" rtl="0" eaLnBrk="1" fontAlgn="auto" latinLnBrk="0" hangingPunct="1">
              <a:lnSpc>
                <a:spcPct val="100000"/>
              </a:lnSpc>
              <a:spcBef>
                <a:spcPct val="20000"/>
              </a:spcBef>
              <a:spcAft>
                <a:spcPts val="0"/>
              </a:spcAft>
              <a:buClrTx/>
              <a:buSzTx/>
              <a:buFont typeface="Arial" pitchFamily="34" charset="0"/>
              <a:buChar char="•"/>
              <a:tabLst/>
              <a:defRPr/>
            </a:lvl3pPr>
          </a:lstStyle>
          <a:p>
            <a:pPr marL="233357" marR="0" lvl="0"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Click to edit Master text styles</a:t>
            </a:r>
          </a:p>
          <a:p>
            <a:pPr marL="233357" marR="0" lvl="1"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Second level</a:t>
            </a:r>
          </a:p>
          <a:p>
            <a:pPr marL="233357" marR="0" lvl="2"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Third level</a:t>
            </a:r>
          </a:p>
          <a:p>
            <a:pPr marL="233357" marR="0" lvl="3" indent="-233357" algn="l" defTabSz="914377" rtl="0" eaLnBrk="1" fontAlgn="auto" latinLnBrk="0" hangingPunct="1">
              <a:lnSpc>
                <a:spcPct val="100000"/>
              </a:lnSpc>
              <a:spcBef>
                <a:spcPct val="20000"/>
              </a:spcBef>
              <a:spcAft>
                <a:spcPts val="0"/>
              </a:spcAft>
              <a:buClrTx/>
              <a:buSzTx/>
              <a:buFont typeface="Wingdings" pitchFamily="2" charset="2"/>
              <a:buChar char="§"/>
              <a:tabLst/>
              <a:defRPr/>
            </a:pPr>
            <a:r>
              <a:rPr kumimoji="0" lang="en-US" sz="2400" b="0" i="0" u="none" strike="noStrike" kern="1200" cap="none" spc="0" normalizeH="0" baseline="0" noProof="0">
                <a:ln>
                  <a:noFill/>
                </a:ln>
                <a:solidFill>
                  <a:srgbClr val="4B4B4B"/>
                </a:solidFill>
                <a:effectLst/>
                <a:uLnTx/>
                <a:uFillTx/>
                <a:latin typeface="Arial" pitchFamily="34" charset="0"/>
                <a:cs typeface="Arial" pitchFamily="34" charset="0"/>
              </a:rPr>
              <a:t>Fourth level</a:t>
            </a:r>
          </a:p>
        </p:txBody>
      </p:sp>
      <p:sp>
        <p:nvSpPr>
          <p:cNvPr id="21" name="TextBox 20"/>
          <p:cNvSpPr txBox="1"/>
          <p:nvPr userDrawn="1"/>
        </p:nvSpPr>
        <p:spPr>
          <a:xfrm>
            <a:off x="11488961" y="6620428"/>
            <a:ext cx="654756" cy="276999"/>
          </a:xfrm>
          <a:prstGeom prst="rect">
            <a:avLst/>
          </a:prstGeom>
          <a:noFill/>
        </p:spPr>
        <p:txBody>
          <a:bodyPr wrap="square" rtlCol="0">
            <a:spAutoFit/>
          </a:bodyPr>
          <a:lstStyle/>
          <a:p>
            <a:pPr algn="r"/>
            <a:fld id="{7CAC51D3-1443-D241-9B15-22629D825485}" type="slidenum">
              <a:rPr lang="en-US" sz="1200" smtClean="0">
                <a:solidFill>
                  <a:schemeClr val="bg2"/>
                </a:solidFill>
              </a:rPr>
              <a:pPr algn="r"/>
              <a:t>‹#›</a:t>
            </a:fld>
            <a:endParaRPr lang="en-US" sz="1200" dirty="0">
              <a:solidFill>
                <a:schemeClr val="bg2"/>
              </a:solidFill>
            </a:endParaRPr>
          </a:p>
        </p:txBody>
      </p:sp>
    </p:spTree>
    <p:extLst>
      <p:ext uri="{BB962C8B-B14F-4D97-AF65-F5344CB8AC3E}">
        <p14:creationId xmlns:p14="http://schemas.microsoft.com/office/powerpoint/2010/main" val="194708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19"/>
          <p:cNvSpPr>
            <a:spLocks noChangeArrowheads="1"/>
          </p:cNvSpPr>
          <p:nvPr/>
        </p:nvSpPr>
        <p:spPr bwMode="ltGray">
          <a:xfrm>
            <a:off x="0" y="0"/>
            <a:ext cx="12192000" cy="128428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ctr">
              <a:lnSpc>
                <a:spcPct val="85000"/>
              </a:lnSpc>
              <a:spcBef>
                <a:spcPct val="50000"/>
              </a:spcBef>
              <a:defRPr/>
            </a:pPr>
            <a:endParaRPr lang="en-US" altLang="en-US" sz="1500" dirty="0"/>
          </a:p>
        </p:txBody>
      </p:sp>
      <p:sp>
        <p:nvSpPr>
          <p:cNvPr id="6" name="Rectangle 25"/>
          <p:cNvSpPr>
            <a:spLocks noChangeArrowheads="1"/>
          </p:cNvSpPr>
          <p:nvPr/>
        </p:nvSpPr>
        <p:spPr bwMode="ltGray">
          <a:xfrm flipV="1">
            <a:off x="262467" y="2570166"/>
            <a:ext cx="11616267" cy="841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tabLst>
                <a:tab pos="233363" algn="l"/>
              </a:tabLst>
              <a:defRPr sz="2000">
                <a:solidFill>
                  <a:srgbClr val="000000"/>
                </a:solidFill>
                <a:latin typeface="Arial" panose="020B0604020202020204" pitchFamily="34" charset="0"/>
                <a:cs typeface="Arial" panose="020B0604020202020204" pitchFamily="34" charset="0"/>
              </a:defRPr>
            </a:lvl1pPr>
            <a:lvl2pPr marL="742950" indent="-285750">
              <a:tabLst>
                <a:tab pos="233363" algn="l"/>
              </a:tabLst>
              <a:defRPr sz="2000">
                <a:solidFill>
                  <a:srgbClr val="000000"/>
                </a:solidFill>
                <a:latin typeface="Arial" panose="020B0604020202020204" pitchFamily="34" charset="0"/>
                <a:cs typeface="Arial" panose="020B0604020202020204" pitchFamily="34" charset="0"/>
              </a:defRPr>
            </a:lvl2pPr>
            <a:lvl3pPr marL="1143000" indent="-228600">
              <a:tabLst>
                <a:tab pos="233363" algn="l"/>
              </a:tabLst>
              <a:defRPr sz="2000">
                <a:solidFill>
                  <a:srgbClr val="000000"/>
                </a:solidFill>
                <a:latin typeface="Arial" panose="020B0604020202020204" pitchFamily="34" charset="0"/>
                <a:cs typeface="Arial" panose="020B0604020202020204" pitchFamily="34" charset="0"/>
              </a:defRPr>
            </a:lvl3pPr>
            <a:lvl4pPr marL="1600200" indent="-228600">
              <a:tabLst>
                <a:tab pos="233363" algn="l"/>
              </a:tabLst>
              <a:defRPr sz="2000">
                <a:solidFill>
                  <a:srgbClr val="000000"/>
                </a:solidFill>
                <a:latin typeface="Arial" panose="020B0604020202020204" pitchFamily="34" charset="0"/>
                <a:cs typeface="Arial" panose="020B0604020202020204" pitchFamily="34" charset="0"/>
              </a:defRPr>
            </a:lvl4pPr>
            <a:lvl5pPr marL="2057400" indent="-228600">
              <a:tabLst>
                <a:tab pos="233363" algn="l"/>
              </a:tabLst>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tabLst>
                <a:tab pos="233363" algn="l"/>
              </a:tabLs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tabLst>
                <a:tab pos="233363" algn="l"/>
              </a:tabLs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tabLst>
                <a:tab pos="233363" algn="l"/>
              </a:tabLs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tabLst>
                <a:tab pos="233363" algn="l"/>
              </a:tabLst>
              <a:defRPr sz="2000">
                <a:solidFill>
                  <a:srgbClr val="000000"/>
                </a:solidFill>
                <a:latin typeface="Arial" panose="020B0604020202020204" pitchFamily="34" charset="0"/>
                <a:cs typeface="Arial" panose="020B0604020202020204" pitchFamily="34" charset="0"/>
              </a:defRPr>
            </a:lvl9pPr>
          </a:lstStyle>
          <a:p>
            <a:pPr algn="ctr">
              <a:lnSpc>
                <a:spcPct val="85000"/>
              </a:lnSpc>
              <a:spcBef>
                <a:spcPct val="50000"/>
              </a:spcBef>
              <a:defRPr/>
            </a:pPr>
            <a:endParaRPr lang="en-US" altLang="en-US" sz="1500" dirty="0"/>
          </a:p>
        </p:txBody>
      </p:sp>
      <p:sp>
        <p:nvSpPr>
          <p:cNvPr id="7" name="Text Box 29"/>
          <p:cNvSpPr txBox="1">
            <a:spLocks noChangeArrowheads="1"/>
          </p:cNvSpPr>
          <p:nvPr/>
        </p:nvSpPr>
        <p:spPr bwMode="gray">
          <a:xfrm>
            <a:off x="10079570" y="87314"/>
            <a:ext cx="960199" cy="78483"/>
          </a:xfrm>
          <a:prstGeom prst="rect">
            <a:avLst/>
          </a:prstGeom>
          <a:noFill/>
          <a:ln>
            <a:noFill/>
          </a:ln>
          <a:effectLst/>
          <a:extLst>
            <a:ext uri="{909E8E84-426E-40DD-AFC4-6F175D3DCCD1}">
              <a14:hiddenFill xmlns:a14="http://schemas.microsoft.com/office/drawing/2010/main">
                <a:solidFill>
                  <a:srgbClr val="FF641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tabLst>
                <a:tab pos="233363" algn="l"/>
              </a:tabLst>
              <a:defRPr>
                <a:solidFill>
                  <a:schemeClr val="tx1"/>
                </a:solidFill>
                <a:latin typeface="Arial" charset="0"/>
              </a:defRPr>
            </a:lvl1pPr>
            <a:lvl2pPr algn="l">
              <a:spcBef>
                <a:spcPct val="0"/>
              </a:spcBef>
              <a:tabLst>
                <a:tab pos="233363" algn="l"/>
              </a:tabLst>
              <a:defRPr>
                <a:solidFill>
                  <a:schemeClr val="tx1"/>
                </a:solidFill>
                <a:latin typeface="Arial" charset="0"/>
              </a:defRPr>
            </a:lvl2pPr>
            <a:lvl3pPr algn="l">
              <a:spcBef>
                <a:spcPct val="0"/>
              </a:spcBef>
              <a:tabLst>
                <a:tab pos="233363" algn="l"/>
              </a:tabLst>
              <a:defRPr>
                <a:solidFill>
                  <a:schemeClr val="tx1"/>
                </a:solidFill>
                <a:latin typeface="Arial" charset="0"/>
              </a:defRPr>
            </a:lvl3pPr>
            <a:lvl4pPr algn="l">
              <a:spcBef>
                <a:spcPct val="0"/>
              </a:spcBef>
              <a:tabLst>
                <a:tab pos="233363" algn="l"/>
              </a:tabLst>
              <a:defRPr>
                <a:solidFill>
                  <a:schemeClr val="tx1"/>
                </a:solidFill>
                <a:latin typeface="Arial" charset="0"/>
              </a:defRPr>
            </a:lvl4pPr>
            <a:lvl5pPr algn="l">
              <a:spcBef>
                <a:spcPct val="0"/>
              </a:spcBef>
              <a:tabLst>
                <a:tab pos="233363" algn="l"/>
              </a:tabLst>
              <a:defRPr>
                <a:solidFill>
                  <a:schemeClr val="tx1"/>
                </a:solidFill>
                <a:latin typeface="Arial" charset="0"/>
              </a:defRPr>
            </a:lvl5pPr>
            <a:lvl6pPr fontAlgn="base">
              <a:spcBef>
                <a:spcPct val="0"/>
              </a:spcBef>
              <a:spcAft>
                <a:spcPct val="0"/>
              </a:spcAft>
              <a:tabLst>
                <a:tab pos="233363" algn="l"/>
              </a:tabLst>
              <a:defRPr>
                <a:solidFill>
                  <a:schemeClr val="tx1"/>
                </a:solidFill>
                <a:latin typeface="Arial" charset="0"/>
              </a:defRPr>
            </a:lvl6pPr>
            <a:lvl7pPr fontAlgn="base">
              <a:spcBef>
                <a:spcPct val="0"/>
              </a:spcBef>
              <a:spcAft>
                <a:spcPct val="0"/>
              </a:spcAft>
              <a:tabLst>
                <a:tab pos="233363" algn="l"/>
              </a:tabLst>
              <a:defRPr>
                <a:solidFill>
                  <a:schemeClr val="tx1"/>
                </a:solidFill>
                <a:latin typeface="Arial" charset="0"/>
              </a:defRPr>
            </a:lvl7pPr>
            <a:lvl8pPr fontAlgn="base">
              <a:spcBef>
                <a:spcPct val="0"/>
              </a:spcBef>
              <a:spcAft>
                <a:spcPct val="0"/>
              </a:spcAft>
              <a:tabLst>
                <a:tab pos="233363" algn="l"/>
              </a:tabLst>
              <a:defRPr>
                <a:solidFill>
                  <a:schemeClr val="tx1"/>
                </a:solidFill>
                <a:latin typeface="Arial" charset="0"/>
              </a:defRPr>
            </a:lvl8pPr>
            <a:lvl9pPr fontAlgn="base">
              <a:spcBef>
                <a:spcPct val="0"/>
              </a:spcBef>
              <a:spcAft>
                <a:spcPct val="0"/>
              </a:spcAft>
              <a:tabLst>
                <a:tab pos="233363" algn="l"/>
              </a:tabLst>
              <a:defRPr>
                <a:solidFill>
                  <a:schemeClr val="tx1"/>
                </a:solidFill>
                <a:latin typeface="Arial" charset="0"/>
              </a:defRPr>
            </a:lvl9pPr>
          </a:lstStyle>
          <a:p>
            <a:pPr>
              <a:lnSpc>
                <a:spcPct val="85000"/>
              </a:lnSpc>
              <a:spcBef>
                <a:spcPct val="50000"/>
              </a:spcBef>
              <a:defRPr/>
            </a:pPr>
            <a:r>
              <a:rPr lang="en-US" sz="600" dirty="0">
                <a:solidFill>
                  <a:schemeClr val="tx2"/>
                </a:solidFill>
                <a:cs typeface="Arial" charset="0"/>
              </a:rPr>
              <a:t>Proprietary and Confidential</a:t>
            </a:r>
          </a:p>
        </p:txBody>
      </p:sp>
      <p:pic>
        <p:nvPicPr>
          <p:cNvPr id="9" name="Picture 2" descr="LMI-Masterbrand_S_V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10237" y="5778501"/>
            <a:ext cx="202776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016000" y="1104900"/>
            <a:ext cx="10160000" cy="1143000"/>
          </a:xfrm>
        </p:spPr>
        <p:txBody>
          <a:bodyPr/>
          <a:lstStyle>
            <a:lvl1pPr algn="ctr">
              <a:defRPr sz="30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2895600"/>
            <a:ext cx="8534400" cy="1752600"/>
          </a:xfrm>
        </p:spPr>
        <p:txBody>
          <a:bodyPr/>
          <a:lstStyle>
            <a:lvl1pPr marL="0" indent="0" algn="ctr">
              <a:buFontTx/>
              <a:buNone/>
              <a:defRPr sz="2100"/>
            </a:lvl1pPr>
          </a:lstStyle>
          <a:p>
            <a:pPr lvl="0"/>
            <a:r>
              <a:rPr lang="en-US" noProof="0"/>
              <a:t>Click to edit Master subtitle style</a:t>
            </a:r>
          </a:p>
        </p:txBody>
      </p:sp>
    </p:spTree>
    <p:extLst>
      <p:ext uri="{BB962C8B-B14F-4D97-AF65-F5344CB8AC3E}">
        <p14:creationId xmlns:p14="http://schemas.microsoft.com/office/powerpoint/2010/main" val="301658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4A9-BDA8-4A32-93F5-86DC0C411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BBBC8-98ED-4F5B-8BD0-5A27B6E28C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A963DD-5BB0-42A8-A743-A823EAB97757}"/>
              </a:ext>
            </a:extLst>
          </p:cNvPr>
          <p:cNvSpPr>
            <a:spLocks noGrp="1"/>
          </p:cNvSpPr>
          <p:nvPr>
            <p:ph type="ftr" sz="quarter" idx="10"/>
          </p:nvPr>
        </p:nvSpPr>
        <p:spPr/>
        <p:txBody>
          <a:bodyPr/>
          <a:lstStyle>
            <a:lvl1pPr>
              <a:defRPr/>
            </a:lvl1pPr>
          </a:lstStyle>
          <a:p>
            <a:r>
              <a:rPr lang="en-US" altLang="en-US"/>
              <a:t>©Liberty Mutual Insurance Company		2006 All Rights Reserved			</a:t>
            </a:r>
            <a:fld id="{F1C6D97A-E10F-417C-AA13-3B8990412AED}" type="slidenum">
              <a:rPr lang="en-US" altLang="en-US"/>
              <a:pPr/>
              <a:t>‹#›</a:t>
            </a:fld>
            <a:endParaRPr lang="en-US" altLang="en-US"/>
          </a:p>
        </p:txBody>
      </p:sp>
    </p:spTree>
    <p:extLst>
      <p:ext uri="{BB962C8B-B14F-4D97-AF65-F5344CB8AC3E}">
        <p14:creationId xmlns:p14="http://schemas.microsoft.com/office/powerpoint/2010/main" val="208520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Layout NO PHO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183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12" name="Rectangle 2"/>
          <p:cNvSpPr>
            <a:spLocks noGrp="1" noChangeArrowheads="1"/>
          </p:cNvSpPr>
          <p:nvPr>
            <p:ph type="ctrTitle" hasCustomPrompt="1"/>
          </p:nvPr>
        </p:nvSpPr>
        <p:spPr>
          <a:xfrm>
            <a:off x="419702" y="2533874"/>
            <a:ext cx="11327193" cy="983964"/>
          </a:xfrm>
        </p:spPr>
        <p:txBody>
          <a:bodyPr anchor="b">
            <a:normAutofit/>
          </a:bodyPr>
          <a:lstStyle>
            <a:lvl1pPr algn="l">
              <a:defRPr sz="2800" b="0" baseline="0">
                <a:solidFill>
                  <a:schemeClr val="tx2"/>
                </a:solidFill>
                <a:latin typeface="Rockwell" pitchFamily="18" charset="0"/>
              </a:defRPr>
            </a:lvl1pPr>
          </a:lstStyle>
          <a:p>
            <a:pPr lvl="0"/>
            <a:r>
              <a:rPr lang="en-US" noProof="0" dirty="0"/>
              <a:t>Click to Enter Section Title</a:t>
            </a:r>
          </a:p>
        </p:txBody>
      </p:sp>
      <p:sp>
        <p:nvSpPr>
          <p:cNvPr id="13" name="Rectangle 3"/>
          <p:cNvSpPr>
            <a:spLocks noGrp="1" noChangeArrowheads="1"/>
          </p:cNvSpPr>
          <p:nvPr>
            <p:ph type="subTitle" idx="1" hasCustomPrompt="1"/>
          </p:nvPr>
        </p:nvSpPr>
        <p:spPr>
          <a:xfrm>
            <a:off x="419704" y="3581400"/>
            <a:ext cx="11327193" cy="598392"/>
          </a:xfrm>
        </p:spPr>
        <p:txBody>
          <a:bodyPr>
            <a:normAutofit/>
          </a:bodyPr>
          <a:lstStyle>
            <a:lvl1pPr marL="0" indent="0" algn="l">
              <a:buFont typeface="Wingdings" pitchFamily="2" charset="2"/>
              <a:buNone/>
              <a:defRPr sz="2000" b="0">
                <a:solidFill>
                  <a:schemeClr val="accent5"/>
                </a:solidFill>
                <a:latin typeface="+mn-lt"/>
              </a:defRPr>
            </a:lvl1pPr>
          </a:lstStyle>
          <a:p>
            <a:pPr lvl="0"/>
            <a:r>
              <a:rPr lang="en-US" noProof="0" dirty="0"/>
              <a:t>Click to Enter Speaker Name(s)</a:t>
            </a:r>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67800" y="5531981"/>
            <a:ext cx="2929013" cy="953477"/>
          </a:xfrm>
          <a:prstGeom prst="rect">
            <a:avLst/>
          </a:prstGeom>
        </p:spPr>
      </p:pic>
      <p:grpSp>
        <p:nvGrpSpPr>
          <p:cNvPr id="39" name="Group 38"/>
          <p:cNvGrpSpPr/>
          <p:nvPr userDrawn="1"/>
        </p:nvGrpSpPr>
        <p:grpSpPr>
          <a:xfrm>
            <a:off x="1" y="-34925"/>
            <a:ext cx="12192000" cy="1468041"/>
            <a:chOff x="0" y="-34925"/>
            <a:chExt cx="12192001" cy="1957388"/>
          </a:xfrm>
        </p:grpSpPr>
        <p:sp>
          <p:nvSpPr>
            <p:cNvPr id="40" name="Freeform 55"/>
            <p:cNvSpPr>
              <a:spLocks/>
            </p:cNvSpPr>
            <p:nvPr userDrawn="1"/>
          </p:nvSpPr>
          <p:spPr bwMode="auto">
            <a:xfrm>
              <a:off x="0" y="-34925"/>
              <a:ext cx="12192000" cy="1882775"/>
            </a:xfrm>
            <a:custGeom>
              <a:avLst/>
              <a:gdLst>
                <a:gd name="T0" fmla="*/ 5309 w 7664"/>
                <a:gd name="T1" fmla="*/ 1233 h 1233"/>
                <a:gd name="T2" fmla="*/ 7664 w 7664"/>
                <a:gd name="T3" fmla="*/ 1233 h 1233"/>
                <a:gd name="T4" fmla="*/ 7664 w 7664"/>
                <a:gd name="T5" fmla="*/ 560 h 1233"/>
                <a:gd name="T6" fmla="*/ 7664 w 7664"/>
                <a:gd name="T7" fmla="*/ 46 h 1233"/>
                <a:gd name="T8" fmla="*/ 7664 w 7664"/>
                <a:gd name="T9" fmla="*/ 0 h 1233"/>
                <a:gd name="T10" fmla="*/ 7273 w 7664"/>
                <a:gd name="T11" fmla="*/ 0 h 1233"/>
                <a:gd name="T12" fmla="*/ 5482 w 7664"/>
                <a:gd name="T13" fmla="*/ 0 h 1233"/>
                <a:gd name="T14" fmla="*/ 5160 w 7664"/>
                <a:gd name="T15" fmla="*/ 0 h 1233"/>
                <a:gd name="T16" fmla="*/ 4689 w 7664"/>
                <a:gd name="T17" fmla="*/ 0 h 1233"/>
                <a:gd name="T18" fmla="*/ 4356 w 7664"/>
                <a:gd name="T19" fmla="*/ 0 h 1233"/>
                <a:gd name="T20" fmla="*/ 2642 w 7664"/>
                <a:gd name="T21" fmla="*/ 0 h 1233"/>
                <a:gd name="T22" fmla="*/ 2201 w 7664"/>
                <a:gd name="T23" fmla="*/ 0 h 1233"/>
                <a:gd name="T24" fmla="*/ 2054 w 7664"/>
                <a:gd name="T25" fmla="*/ 0 h 1233"/>
                <a:gd name="T26" fmla="*/ 1716 w 7664"/>
                <a:gd name="T27" fmla="*/ 0 h 1233"/>
                <a:gd name="T28" fmla="*/ 1312 w 7664"/>
                <a:gd name="T29" fmla="*/ 0 h 1233"/>
                <a:gd name="T30" fmla="*/ 804 w 7664"/>
                <a:gd name="T31" fmla="*/ 0 h 1233"/>
                <a:gd name="T32" fmla="*/ 0 w 7664"/>
                <a:gd name="T33" fmla="*/ 0 h 1233"/>
                <a:gd name="T34" fmla="*/ 0 w 7664"/>
                <a:gd name="T35" fmla="*/ 1172 h 1233"/>
                <a:gd name="T36" fmla="*/ 0 w 7664"/>
                <a:gd name="T37" fmla="*/ 1233 h 1233"/>
                <a:gd name="T38" fmla="*/ 5205 w 7664"/>
                <a:gd name="T39" fmla="*/ 1233 h 1233"/>
                <a:gd name="T40" fmla="*/ 5309 w 7664"/>
                <a:gd name="T41"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64" h="1233">
                  <a:moveTo>
                    <a:pt x="5309" y="1233"/>
                  </a:moveTo>
                  <a:lnTo>
                    <a:pt x="7664" y="1233"/>
                  </a:lnTo>
                  <a:lnTo>
                    <a:pt x="7664" y="560"/>
                  </a:lnTo>
                  <a:lnTo>
                    <a:pt x="7664" y="46"/>
                  </a:lnTo>
                  <a:lnTo>
                    <a:pt x="7664" y="0"/>
                  </a:lnTo>
                  <a:lnTo>
                    <a:pt x="7273" y="0"/>
                  </a:lnTo>
                  <a:lnTo>
                    <a:pt x="5482" y="0"/>
                  </a:lnTo>
                  <a:lnTo>
                    <a:pt x="5160" y="0"/>
                  </a:lnTo>
                  <a:lnTo>
                    <a:pt x="4689" y="0"/>
                  </a:lnTo>
                  <a:lnTo>
                    <a:pt x="4356" y="0"/>
                  </a:lnTo>
                  <a:lnTo>
                    <a:pt x="2642" y="0"/>
                  </a:lnTo>
                  <a:lnTo>
                    <a:pt x="2201" y="0"/>
                  </a:lnTo>
                  <a:lnTo>
                    <a:pt x="2054" y="0"/>
                  </a:lnTo>
                  <a:lnTo>
                    <a:pt x="1716" y="0"/>
                  </a:lnTo>
                  <a:lnTo>
                    <a:pt x="1312" y="0"/>
                  </a:lnTo>
                  <a:lnTo>
                    <a:pt x="804" y="0"/>
                  </a:lnTo>
                  <a:lnTo>
                    <a:pt x="0" y="0"/>
                  </a:lnTo>
                  <a:lnTo>
                    <a:pt x="0" y="1172"/>
                  </a:lnTo>
                  <a:lnTo>
                    <a:pt x="0" y="1233"/>
                  </a:lnTo>
                  <a:lnTo>
                    <a:pt x="5205" y="1233"/>
                  </a:lnTo>
                  <a:lnTo>
                    <a:pt x="5309" y="1233"/>
                  </a:lnTo>
                  <a:close/>
                </a:path>
              </a:pathLst>
            </a:custGeom>
            <a:solidFill>
              <a:srgbClr val="1F2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56"/>
            <p:cNvSpPr>
              <a:spLocks/>
            </p:cNvSpPr>
            <p:nvPr userDrawn="1"/>
          </p:nvSpPr>
          <p:spPr bwMode="auto">
            <a:xfrm>
              <a:off x="0" y="-34925"/>
              <a:ext cx="12166600" cy="1957388"/>
            </a:xfrm>
            <a:custGeom>
              <a:avLst/>
              <a:gdLst>
                <a:gd name="T0" fmla="*/ 5309 w 7664"/>
                <a:gd name="T1" fmla="*/ 1233 h 1233"/>
                <a:gd name="T2" fmla="*/ 7664 w 7664"/>
                <a:gd name="T3" fmla="*/ 1233 h 1233"/>
                <a:gd name="T4" fmla="*/ 7664 w 7664"/>
                <a:gd name="T5" fmla="*/ 560 h 1233"/>
                <a:gd name="T6" fmla="*/ 7664 w 7664"/>
                <a:gd name="T7" fmla="*/ 46 h 1233"/>
                <a:gd name="T8" fmla="*/ 7664 w 7664"/>
                <a:gd name="T9" fmla="*/ 0 h 1233"/>
                <a:gd name="T10" fmla="*/ 7273 w 7664"/>
                <a:gd name="T11" fmla="*/ 0 h 1233"/>
                <a:gd name="T12" fmla="*/ 5482 w 7664"/>
                <a:gd name="T13" fmla="*/ 0 h 1233"/>
                <a:gd name="T14" fmla="*/ 5160 w 7664"/>
                <a:gd name="T15" fmla="*/ 0 h 1233"/>
                <a:gd name="T16" fmla="*/ 4689 w 7664"/>
                <a:gd name="T17" fmla="*/ 0 h 1233"/>
                <a:gd name="T18" fmla="*/ 4356 w 7664"/>
                <a:gd name="T19" fmla="*/ 0 h 1233"/>
                <a:gd name="T20" fmla="*/ 2642 w 7664"/>
                <a:gd name="T21" fmla="*/ 0 h 1233"/>
                <a:gd name="T22" fmla="*/ 2201 w 7664"/>
                <a:gd name="T23" fmla="*/ 0 h 1233"/>
                <a:gd name="T24" fmla="*/ 2054 w 7664"/>
                <a:gd name="T25" fmla="*/ 0 h 1233"/>
                <a:gd name="T26" fmla="*/ 1716 w 7664"/>
                <a:gd name="T27" fmla="*/ 0 h 1233"/>
                <a:gd name="T28" fmla="*/ 1312 w 7664"/>
                <a:gd name="T29" fmla="*/ 0 h 1233"/>
                <a:gd name="T30" fmla="*/ 804 w 7664"/>
                <a:gd name="T31" fmla="*/ 0 h 1233"/>
                <a:gd name="T32" fmla="*/ 0 w 7664"/>
                <a:gd name="T33" fmla="*/ 0 h 1233"/>
                <a:gd name="T34" fmla="*/ 0 w 7664"/>
                <a:gd name="T35" fmla="*/ 1172 h 1233"/>
                <a:gd name="T36" fmla="*/ 0 w 7664"/>
                <a:gd name="T37" fmla="*/ 1233 h 1233"/>
                <a:gd name="T38" fmla="*/ 5205 w 7664"/>
                <a:gd name="T39" fmla="*/ 1233 h 1233"/>
                <a:gd name="T40" fmla="*/ 5309 w 7664"/>
                <a:gd name="T41"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64" h="1233">
                  <a:moveTo>
                    <a:pt x="5309" y="1233"/>
                  </a:moveTo>
                  <a:lnTo>
                    <a:pt x="7664" y="1233"/>
                  </a:lnTo>
                  <a:lnTo>
                    <a:pt x="7664" y="560"/>
                  </a:lnTo>
                  <a:lnTo>
                    <a:pt x="7664" y="46"/>
                  </a:lnTo>
                  <a:lnTo>
                    <a:pt x="7664" y="0"/>
                  </a:lnTo>
                  <a:lnTo>
                    <a:pt x="7273" y="0"/>
                  </a:lnTo>
                  <a:lnTo>
                    <a:pt x="5482" y="0"/>
                  </a:lnTo>
                  <a:lnTo>
                    <a:pt x="5160" y="0"/>
                  </a:lnTo>
                  <a:lnTo>
                    <a:pt x="4689" y="0"/>
                  </a:lnTo>
                  <a:lnTo>
                    <a:pt x="4356" y="0"/>
                  </a:lnTo>
                  <a:lnTo>
                    <a:pt x="2642" y="0"/>
                  </a:lnTo>
                  <a:lnTo>
                    <a:pt x="2201" y="0"/>
                  </a:lnTo>
                  <a:lnTo>
                    <a:pt x="2054" y="0"/>
                  </a:lnTo>
                  <a:lnTo>
                    <a:pt x="1716" y="0"/>
                  </a:lnTo>
                  <a:lnTo>
                    <a:pt x="1312" y="0"/>
                  </a:lnTo>
                  <a:lnTo>
                    <a:pt x="804" y="0"/>
                  </a:lnTo>
                  <a:lnTo>
                    <a:pt x="0" y="0"/>
                  </a:lnTo>
                  <a:lnTo>
                    <a:pt x="0" y="1172"/>
                  </a:lnTo>
                  <a:lnTo>
                    <a:pt x="0" y="1233"/>
                  </a:lnTo>
                  <a:lnTo>
                    <a:pt x="5205" y="1233"/>
                  </a:lnTo>
                  <a:lnTo>
                    <a:pt x="5309" y="12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57"/>
            <p:cNvSpPr>
              <a:spLocks/>
            </p:cNvSpPr>
            <p:nvPr userDrawn="1"/>
          </p:nvSpPr>
          <p:spPr bwMode="auto">
            <a:xfrm>
              <a:off x="8705850" y="-34925"/>
              <a:ext cx="2865439" cy="1882775"/>
            </a:xfrm>
            <a:custGeom>
              <a:avLst/>
              <a:gdLst>
                <a:gd name="T0" fmla="*/ 1805 w 1805"/>
                <a:gd name="T1" fmla="*/ 0 h 1186"/>
                <a:gd name="T2" fmla="*/ 1789 w 1805"/>
                <a:gd name="T3" fmla="*/ 0 h 1186"/>
                <a:gd name="T4" fmla="*/ 0 w 1805"/>
                <a:gd name="T5" fmla="*/ 0 h 1186"/>
                <a:gd name="T6" fmla="*/ 147 w 1805"/>
                <a:gd name="T7" fmla="*/ 1186 h 1186"/>
                <a:gd name="T8" fmla="*/ 711 w 1805"/>
                <a:gd name="T9" fmla="*/ 1186 h 1186"/>
                <a:gd name="T10" fmla="*/ 1805 w 1805"/>
                <a:gd name="T11" fmla="*/ 0 h 1186"/>
              </a:gdLst>
              <a:ahLst/>
              <a:cxnLst>
                <a:cxn ang="0">
                  <a:pos x="T0" y="T1"/>
                </a:cxn>
                <a:cxn ang="0">
                  <a:pos x="T2" y="T3"/>
                </a:cxn>
                <a:cxn ang="0">
                  <a:pos x="T4" y="T5"/>
                </a:cxn>
                <a:cxn ang="0">
                  <a:pos x="T6" y="T7"/>
                </a:cxn>
                <a:cxn ang="0">
                  <a:pos x="T8" y="T9"/>
                </a:cxn>
                <a:cxn ang="0">
                  <a:pos x="T10" y="T11"/>
                </a:cxn>
              </a:cxnLst>
              <a:rect l="0" t="0" r="r" b="b"/>
              <a:pathLst>
                <a:path w="1805" h="1186">
                  <a:moveTo>
                    <a:pt x="1805" y="0"/>
                  </a:moveTo>
                  <a:lnTo>
                    <a:pt x="1789" y="0"/>
                  </a:lnTo>
                  <a:lnTo>
                    <a:pt x="0" y="0"/>
                  </a:lnTo>
                  <a:lnTo>
                    <a:pt x="147" y="1186"/>
                  </a:lnTo>
                  <a:lnTo>
                    <a:pt x="711" y="1186"/>
                  </a:lnTo>
                  <a:lnTo>
                    <a:pt x="1805" y="0"/>
                  </a:lnTo>
                  <a:close/>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58"/>
            <p:cNvSpPr>
              <a:spLocks/>
            </p:cNvSpPr>
            <p:nvPr userDrawn="1"/>
          </p:nvSpPr>
          <p:spPr bwMode="auto">
            <a:xfrm>
              <a:off x="8705850" y="-34925"/>
              <a:ext cx="2865439" cy="1882775"/>
            </a:xfrm>
            <a:custGeom>
              <a:avLst/>
              <a:gdLst>
                <a:gd name="T0" fmla="*/ 1805 w 1805"/>
                <a:gd name="T1" fmla="*/ 0 h 1186"/>
                <a:gd name="T2" fmla="*/ 1789 w 1805"/>
                <a:gd name="T3" fmla="*/ 0 h 1186"/>
                <a:gd name="T4" fmla="*/ 0 w 1805"/>
                <a:gd name="T5" fmla="*/ 0 h 1186"/>
                <a:gd name="T6" fmla="*/ 147 w 1805"/>
                <a:gd name="T7" fmla="*/ 1186 h 1186"/>
                <a:gd name="T8" fmla="*/ 711 w 1805"/>
                <a:gd name="T9" fmla="*/ 1186 h 1186"/>
                <a:gd name="T10" fmla="*/ 1805 w 1805"/>
                <a:gd name="T11" fmla="*/ 0 h 1186"/>
              </a:gdLst>
              <a:ahLst/>
              <a:cxnLst>
                <a:cxn ang="0">
                  <a:pos x="T0" y="T1"/>
                </a:cxn>
                <a:cxn ang="0">
                  <a:pos x="T2" y="T3"/>
                </a:cxn>
                <a:cxn ang="0">
                  <a:pos x="T4" y="T5"/>
                </a:cxn>
                <a:cxn ang="0">
                  <a:pos x="T6" y="T7"/>
                </a:cxn>
                <a:cxn ang="0">
                  <a:pos x="T8" y="T9"/>
                </a:cxn>
                <a:cxn ang="0">
                  <a:pos x="T10" y="T11"/>
                </a:cxn>
              </a:cxnLst>
              <a:rect l="0" t="0" r="r" b="b"/>
              <a:pathLst>
                <a:path w="1805" h="1186">
                  <a:moveTo>
                    <a:pt x="1805" y="0"/>
                  </a:moveTo>
                  <a:lnTo>
                    <a:pt x="1789" y="0"/>
                  </a:lnTo>
                  <a:lnTo>
                    <a:pt x="0" y="0"/>
                  </a:lnTo>
                  <a:lnTo>
                    <a:pt x="147" y="1186"/>
                  </a:lnTo>
                  <a:lnTo>
                    <a:pt x="711" y="1186"/>
                  </a:lnTo>
                  <a:lnTo>
                    <a:pt x="18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59"/>
            <p:cNvSpPr>
              <a:spLocks/>
            </p:cNvSpPr>
            <p:nvPr userDrawn="1"/>
          </p:nvSpPr>
          <p:spPr bwMode="auto">
            <a:xfrm>
              <a:off x="4186239" y="-34925"/>
              <a:ext cx="2741613" cy="1882775"/>
            </a:xfrm>
            <a:custGeom>
              <a:avLst/>
              <a:gdLst>
                <a:gd name="T0" fmla="*/ 1727 w 1727"/>
                <a:gd name="T1" fmla="*/ 0 h 1186"/>
                <a:gd name="T2" fmla="*/ 1719 w 1727"/>
                <a:gd name="T3" fmla="*/ 0 h 1186"/>
                <a:gd name="T4" fmla="*/ 5 w 1727"/>
                <a:gd name="T5" fmla="*/ 0 h 1186"/>
                <a:gd name="T6" fmla="*/ 0 w 1727"/>
                <a:gd name="T7" fmla="*/ 0 h 1186"/>
                <a:gd name="T8" fmla="*/ 1200 w 1727"/>
                <a:gd name="T9" fmla="*/ 1186 h 1186"/>
                <a:gd name="T10" fmla="*/ 1623 w 1727"/>
                <a:gd name="T11" fmla="*/ 1186 h 1186"/>
                <a:gd name="T12" fmla="*/ 1727 w 1727"/>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1727" h="1186">
                  <a:moveTo>
                    <a:pt x="1727" y="0"/>
                  </a:moveTo>
                  <a:lnTo>
                    <a:pt x="1719" y="0"/>
                  </a:lnTo>
                  <a:lnTo>
                    <a:pt x="5" y="0"/>
                  </a:lnTo>
                  <a:lnTo>
                    <a:pt x="0" y="0"/>
                  </a:lnTo>
                  <a:lnTo>
                    <a:pt x="1200" y="1186"/>
                  </a:lnTo>
                  <a:lnTo>
                    <a:pt x="1623" y="1186"/>
                  </a:lnTo>
                  <a:lnTo>
                    <a:pt x="1727" y="0"/>
                  </a:lnTo>
                  <a:close/>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60"/>
            <p:cNvSpPr>
              <a:spLocks/>
            </p:cNvSpPr>
            <p:nvPr userDrawn="1"/>
          </p:nvSpPr>
          <p:spPr bwMode="auto">
            <a:xfrm>
              <a:off x="4186239" y="-34925"/>
              <a:ext cx="2741613" cy="1882775"/>
            </a:xfrm>
            <a:custGeom>
              <a:avLst/>
              <a:gdLst>
                <a:gd name="T0" fmla="*/ 1727 w 1727"/>
                <a:gd name="T1" fmla="*/ 0 h 1186"/>
                <a:gd name="T2" fmla="*/ 1719 w 1727"/>
                <a:gd name="T3" fmla="*/ 0 h 1186"/>
                <a:gd name="T4" fmla="*/ 5 w 1727"/>
                <a:gd name="T5" fmla="*/ 0 h 1186"/>
                <a:gd name="T6" fmla="*/ 0 w 1727"/>
                <a:gd name="T7" fmla="*/ 0 h 1186"/>
                <a:gd name="T8" fmla="*/ 1200 w 1727"/>
                <a:gd name="T9" fmla="*/ 1186 h 1186"/>
                <a:gd name="T10" fmla="*/ 1623 w 1727"/>
                <a:gd name="T11" fmla="*/ 1186 h 1186"/>
                <a:gd name="T12" fmla="*/ 1727 w 1727"/>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1727" h="1186">
                  <a:moveTo>
                    <a:pt x="1727" y="0"/>
                  </a:moveTo>
                  <a:lnTo>
                    <a:pt x="1719" y="0"/>
                  </a:lnTo>
                  <a:lnTo>
                    <a:pt x="5" y="0"/>
                  </a:lnTo>
                  <a:lnTo>
                    <a:pt x="0" y="0"/>
                  </a:lnTo>
                  <a:lnTo>
                    <a:pt x="1200" y="1186"/>
                  </a:lnTo>
                  <a:lnTo>
                    <a:pt x="1623" y="1186"/>
                  </a:lnTo>
                  <a:lnTo>
                    <a:pt x="17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61"/>
            <p:cNvSpPr>
              <a:spLocks/>
            </p:cNvSpPr>
            <p:nvPr userDrawn="1"/>
          </p:nvSpPr>
          <p:spPr bwMode="auto">
            <a:xfrm>
              <a:off x="2082800" y="-34925"/>
              <a:ext cx="1651000" cy="1882775"/>
            </a:xfrm>
            <a:custGeom>
              <a:avLst/>
              <a:gdLst>
                <a:gd name="T0" fmla="*/ 152 w 391"/>
                <a:gd name="T1" fmla="*/ 0 h 445"/>
                <a:gd name="T2" fmla="*/ 0 w 391"/>
                <a:gd name="T3" fmla="*/ 0 h 445"/>
                <a:gd name="T4" fmla="*/ 173 w 391"/>
                <a:gd name="T5" fmla="*/ 445 h 445"/>
                <a:gd name="T6" fmla="*/ 391 w 391"/>
                <a:gd name="T7" fmla="*/ 445 h 445"/>
                <a:gd name="T8" fmla="*/ 152 w 391"/>
                <a:gd name="T9" fmla="*/ 0 h 445"/>
              </a:gdLst>
              <a:ahLst/>
              <a:cxnLst>
                <a:cxn ang="0">
                  <a:pos x="T0" y="T1"/>
                </a:cxn>
                <a:cxn ang="0">
                  <a:pos x="T2" y="T3"/>
                </a:cxn>
                <a:cxn ang="0">
                  <a:pos x="T4" y="T5"/>
                </a:cxn>
                <a:cxn ang="0">
                  <a:pos x="T6" y="T7"/>
                </a:cxn>
                <a:cxn ang="0">
                  <a:pos x="T8" y="T9"/>
                </a:cxn>
              </a:cxnLst>
              <a:rect l="0" t="0" r="r" b="b"/>
              <a:pathLst>
                <a:path w="391" h="445">
                  <a:moveTo>
                    <a:pt x="152" y="0"/>
                  </a:moveTo>
                  <a:cubicBezTo>
                    <a:pt x="0" y="0"/>
                    <a:pt x="0" y="0"/>
                    <a:pt x="0" y="0"/>
                  </a:cubicBezTo>
                  <a:cubicBezTo>
                    <a:pt x="56" y="145"/>
                    <a:pt x="117" y="302"/>
                    <a:pt x="173" y="445"/>
                  </a:cubicBezTo>
                  <a:cubicBezTo>
                    <a:pt x="391" y="445"/>
                    <a:pt x="391" y="445"/>
                    <a:pt x="391" y="445"/>
                  </a:cubicBezTo>
                  <a:cubicBezTo>
                    <a:pt x="152" y="0"/>
                    <a:pt x="152" y="0"/>
                    <a:pt x="152" y="0"/>
                  </a:cubicBezTo>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62"/>
            <p:cNvSpPr>
              <a:spLocks/>
            </p:cNvSpPr>
            <p:nvPr userDrawn="1"/>
          </p:nvSpPr>
          <p:spPr bwMode="auto">
            <a:xfrm>
              <a:off x="3257549" y="-34925"/>
              <a:ext cx="2039939" cy="1882775"/>
            </a:xfrm>
            <a:custGeom>
              <a:avLst/>
              <a:gdLst>
                <a:gd name="T0" fmla="*/ 143 w 1285"/>
                <a:gd name="T1" fmla="*/ 0 h 1186"/>
                <a:gd name="T2" fmla="*/ 2 w 1285"/>
                <a:gd name="T3" fmla="*/ 0 h 1186"/>
                <a:gd name="T4" fmla="*/ 0 w 1285"/>
                <a:gd name="T5" fmla="*/ 0 h 1186"/>
                <a:gd name="T6" fmla="*/ 686 w 1285"/>
                <a:gd name="T7" fmla="*/ 1186 h 1186"/>
                <a:gd name="T8" fmla="*/ 1285 w 1285"/>
                <a:gd name="T9" fmla="*/ 1186 h 1186"/>
                <a:gd name="T10" fmla="*/ 143 w 1285"/>
                <a:gd name="T11" fmla="*/ 0 h 1186"/>
              </a:gdLst>
              <a:ahLst/>
              <a:cxnLst>
                <a:cxn ang="0">
                  <a:pos x="T0" y="T1"/>
                </a:cxn>
                <a:cxn ang="0">
                  <a:pos x="T2" y="T3"/>
                </a:cxn>
                <a:cxn ang="0">
                  <a:pos x="T4" y="T5"/>
                </a:cxn>
                <a:cxn ang="0">
                  <a:pos x="T6" y="T7"/>
                </a:cxn>
                <a:cxn ang="0">
                  <a:pos x="T8" y="T9"/>
                </a:cxn>
                <a:cxn ang="0">
                  <a:pos x="T10" y="T11"/>
                </a:cxn>
              </a:cxnLst>
              <a:rect l="0" t="0" r="r" b="b"/>
              <a:pathLst>
                <a:path w="1285" h="1186">
                  <a:moveTo>
                    <a:pt x="143" y="0"/>
                  </a:moveTo>
                  <a:lnTo>
                    <a:pt x="2" y="0"/>
                  </a:lnTo>
                  <a:lnTo>
                    <a:pt x="0" y="0"/>
                  </a:lnTo>
                  <a:lnTo>
                    <a:pt x="686" y="1186"/>
                  </a:lnTo>
                  <a:lnTo>
                    <a:pt x="1285" y="1186"/>
                  </a:lnTo>
                  <a:lnTo>
                    <a:pt x="143" y="0"/>
                  </a:lnTo>
                  <a:close/>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63"/>
            <p:cNvSpPr>
              <a:spLocks/>
            </p:cNvSpPr>
            <p:nvPr userDrawn="1"/>
          </p:nvSpPr>
          <p:spPr bwMode="auto">
            <a:xfrm>
              <a:off x="3257549" y="-34925"/>
              <a:ext cx="2039939" cy="1882775"/>
            </a:xfrm>
            <a:custGeom>
              <a:avLst/>
              <a:gdLst>
                <a:gd name="T0" fmla="*/ 143 w 1285"/>
                <a:gd name="T1" fmla="*/ 0 h 1186"/>
                <a:gd name="T2" fmla="*/ 2 w 1285"/>
                <a:gd name="T3" fmla="*/ 0 h 1186"/>
                <a:gd name="T4" fmla="*/ 0 w 1285"/>
                <a:gd name="T5" fmla="*/ 0 h 1186"/>
                <a:gd name="T6" fmla="*/ 686 w 1285"/>
                <a:gd name="T7" fmla="*/ 1186 h 1186"/>
                <a:gd name="T8" fmla="*/ 1285 w 1285"/>
                <a:gd name="T9" fmla="*/ 1186 h 1186"/>
                <a:gd name="T10" fmla="*/ 143 w 1285"/>
                <a:gd name="T11" fmla="*/ 0 h 1186"/>
              </a:gdLst>
              <a:ahLst/>
              <a:cxnLst>
                <a:cxn ang="0">
                  <a:pos x="T0" y="T1"/>
                </a:cxn>
                <a:cxn ang="0">
                  <a:pos x="T2" y="T3"/>
                </a:cxn>
                <a:cxn ang="0">
                  <a:pos x="T4" y="T5"/>
                </a:cxn>
                <a:cxn ang="0">
                  <a:pos x="T6" y="T7"/>
                </a:cxn>
                <a:cxn ang="0">
                  <a:pos x="T8" y="T9"/>
                </a:cxn>
                <a:cxn ang="0">
                  <a:pos x="T10" y="T11"/>
                </a:cxn>
              </a:cxnLst>
              <a:rect l="0" t="0" r="r" b="b"/>
              <a:pathLst>
                <a:path w="1285" h="1186">
                  <a:moveTo>
                    <a:pt x="143" y="0"/>
                  </a:moveTo>
                  <a:lnTo>
                    <a:pt x="2" y="0"/>
                  </a:lnTo>
                  <a:lnTo>
                    <a:pt x="0" y="0"/>
                  </a:lnTo>
                  <a:lnTo>
                    <a:pt x="686" y="1186"/>
                  </a:lnTo>
                  <a:lnTo>
                    <a:pt x="1285" y="1186"/>
                  </a:lnTo>
                  <a:lnTo>
                    <a:pt x="1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64"/>
            <p:cNvSpPr>
              <a:spLocks/>
            </p:cNvSpPr>
            <p:nvPr userDrawn="1"/>
          </p:nvSpPr>
          <p:spPr bwMode="auto">
            <a:xfrm>
              <a:off x="7291388" y="-34925"/>
              <a:ext cx="1136651" cy="1882775"/>
            </a:xfrm>
            <a:custGeom>
              <a:avLst/>
              <a:gdLst>
                <a:gd name="T0" fmla="*/ 572 w 716"/>
                <a:gd name="T1" fmla="*/ 0 h 1186"/>
                <a:gd name="T2" fmla="*/ 567 w 716"/>
                <a:gd name="T3" fmla="*/ 0 h 1186"/>
                <a:gd name="T4" fmla="*/ 101 w 716"/>
                <a:gd name="T5" fmla="*/ 0 h 1186"/>
                <a:gd name="T6" fmla="*/ 0 w 716"/>
                <a:gd name="T7" fmla="*/ 1186 h 1186"/>
                <a:gd name="T8" fmla="*/ 612 w 716"/>
                <a:gd name="T9" fmla="*/ 1186 h 1186"/>
                <a:gd name="T10" fmla="*/ 716 w 716"/>
                <a:gd name="T11" fmla="*/ 1186 h 1186"/>
                <a:gd name="T12" fmla="*/ 572 w 716"/>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716" h="1186">
                  <a:moveTo>
                    <a:pt x="572" y="0"/>
                  </a:moveTo>
                  <a:lnTo>
                    <a:pt x="567" y="0"/>
                  </a:lnTo>
                  <a:lnTo>
                    <a:pt x="101" y="0"/>
                  </a:lnTo>
                  <a:lnTo>
                    <a:pt x="0" y="1186"/>
                  </a:lnTo>
                  <a:lnTo>
                    <a:pt x="612" y="1186"/>
                  </a:lnTo>
                  <a:lnTo>
                    <a:pt x="716" y="1186"/>
                  </a:lnTo>
                  <a:lnTo>
                    <a:pt x="572" y="0"/>
                  </a:lnTo>
                  <a:close/>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65"/>
            <p:cNvSpPr>
              <a:spLocks/>
            </p:cNvSpPr>
            <p:nvPr userDrawn="1"/>
          </p:nvSpPr>
          <p:spPr bwMode="auto">
            <a:xfrm>
              <a:off x="7291388" y="-34925"/>
              <a:ext cx="1136651" cy="1882775"/>
            </a:xfrm>
            <a:custGeom>
              <a:avLst/>
              <a:gdLst>
                <a:gd name="T0" fmla="*/ 572 w 716"/>
                <a:gd name="T1" fmla="*/ 0 h 1186"/>
                <a:gd name="T2" fmla="*/ 567 w 716"/>
                <a:gd name="T3" fmla="*/ 0 h 1186"/>
                <a:gd name="T4" fmla="*/ 101 w 716"/>
                <a:gd name="T5" fmla="*/ 0 h 1186"/>
                <a:gd name="T6" fmla="*/ 0 w 716"/>
                <a:gd name="T7" fmla="*/ 1186 h 1186"/>
                <a:gd name="T8" fmla="*/ 612 w 716"/>
                <a:gd name="T9" fmla="*/ 1186 h 1186"/>
                <a:gd name="T10" fmla="*/ 716 w 716"/>
                <a:gd name="T11" fmla="*/ 1186 h 1186"/>
                <a:gd name="T12" fmla="*/ 572 w 716"/>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716" h="1186">
                  <a:moveTo>
                    <a:pt x="572" y="0"/>
                  </a:moveTo>
                  <a:lnTo>
                    <a:pt x="567" y="0"/>
                  </a:lnTo>
                  <a:lnTo>
                    <a:pt x="101" y="0"/>
                  </a:lnTo>
                  <a:lnTo>
                    <a:pt x="0" y="1186"/>
                  </a:lnTo>
                  <a:lnTo>
                    <a:pt x="612" y="1186"/>
                  </a:lnTo>
                  <a:lnTo>
                    <a:pt x="716" y="1186"/>
                  </a:lnTo>
                  <a:lnTo>
                    <a:pt x="5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66"/>
            <p:cNvSpPr>
              <a:spLocks/>
            </p:cNvSpPr>
            <p:nvPr userDrawn="1"/>
          </p:nvSpPr>
          <p:spPr bwMode="auto">
            <a:xfrm>
              <a:off x="7939" y="-34925"/>
              <a:ext cx="1981200" cy="1882776"/>
            </a:xfrm>
            <a:custGeom>
              <a:avLst/>
              <a:gdLst>
                <a:gd name="T0" fmla="*/ 302 w 469"/>
                <a:gd name="T1" fmla="*/ 0 h 441"/>
                <a:gd name="T2" fmla="*/ 0 w 469"/>
                <a:gd name="T3" fmla="*/ 0 h 441"/>
                <a:gd name="T4" fmla="*/ 0 w 469"/>
                <a:gd name="T5" fmla="*/ 441 h 441"/>
                <a:gd name="T6" fmla="*/ 469 w 469"/>
                <a:gd name="T7" fmla="*/ 441 h 441"/>
                <a:gd name="T8" fmla="*/ 302 w 469"/>
                <a:gd name="T9" fmla="*/ 0 h 441"/>
              </a:gdLst>
              <a:ahLst/>
              <a:cxnLst>
                <a:cxn ang="0">
                  <a:pos x="T0" y="T1"/>
                </a:cxn>
                <a:cxn ang="0">
                  <a:pos x="T2" y="T3"/>
                </a:cxn>
                <a:cxn ang="0">
                  <a:pos x="T4" y="T5"/>
                </a:cxn>
                <a:cxn ang="0">
                  <a:pos x="T6" y="T7"/>
                </a:cxn>
                <a:cxn ang="0">
                  <a:pos x="T8" y="T9"/>
                </a:cxn>
              </a:cxnLst>
              <a:rect l="0" t="0" r="r" b="b"/>
              <a:pathLst>
                <a:path w="469" h="441">
                  <a:moveTo>
                    <a:pt x="302" y="0"/>
                  </a:moveTo>
                  <a:cubicBezTo>
                    <a:pt x="0" y="0"/>
                    <a:pt x="0" y="0"/>
                    <a:pt x="0" y="0"/>
                  </a:cubicBezTo>
                  <a:cubicBezTo>
                    <a:pt x="0" y="441"/>
                    <a:pt x="0" y="441"/>
                    <a:pt x="0" y="441"/>
                  </a:cubicBezTo>
                  <a:cubicBezTo>
                    <a:pt x="469" y="441"/>
                    <a:pt x="469" y="441"/>
                    <a:pt x="469" y="441"/>
                  </a:cubicBezTo>
                  <a:cubicBezTo>
                    <a:pt x="412" y="290"/>
                    <a:pt x="357" y="147"/>
                    <a:pt x="302" y="0"/>
                  </a:cubicBezTo>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67"/>
            <p:cNvSpPr>
              <a:spLocks/>
            </p:cNvSpPr>
            <p:nvPr userDrawn="1"/>
          </p:nvSpPr>
          <p:spPr bwMode="auto">
            <a:xfrm>
              <a:off x="10531476" y="3177"/>
              <a:ext cx="1660525" cy="1844674"/>
            </a:xfrm>
            <a:custGeom>
              <a:avLst/>
              <a:gdLst>
                <a:gd name="T0" fmla="*/ 1030 w 1030"/>
                <a:gd name="T1" fmla="*/ 0 h 1122"/>
                <a:gd name="T2" fmla="*/ 0 w 1030"/>
                <a:gd name="T3" fmla="*/ 1122 h 1122"/>
                <a:gd name="T4" fmla="*/ 711 w 1030"/>
                <a:gd name="T5" fmla="*/ 1122 h 1122"/>
                <a:gd name="T6" fmla="*/ 1030 w 1030"/>
                <a:gd name="T7" fmla="*/ 517 h 1122"/>
                <a:gd name="T8" fmla="*/ 1030 w 1030"/>
                <a:gd name="T9" fmla="*/ 474 h 1122"/>
                <a:gd name="T10" fmla="*/ 1030 w 1030"/>
                <a:gd name="T11" fmla="*/ 0 h 1122"/>
              </a:gdLst>
              <a:ahLst/>
              <a:cxnLst>
                <a:cxn ang="0">
                  <a:pos x="T0" y="T1"/>
                </a:cxn>
                <a:cxn ang="0">
                  <a:pos x="T2" y="T3"/>
                </a:cxn>
                <a:cxn ang="0">
                  <a:pos x="T4" y="T5"/>
                </a:cxn>
                <a:cxn ang="0">
                  <a:pos x="T6" y="T7"/>
                </a:cxn>
                <a:cxn ang="0">
                  <a:pos x="T8" y="T9"/>
                </a:cxn>
                <a:cxn ang="0">
                  <a:pos x="T10" y="T11"/>
                </a:cxn>
              </a:cxnLst>
              <a:rect l="0" t="0" r="r" b="b"/>
              <a:pathLst>
                <a:path w="1030" h="1122">
                  <a:moveTo>
                    <a:pt x="1030" y="0"/>
                  </a:moveTo>
                  <a:lnTo>
                    <a:pt x="0" y="1122"/>
                  </a:lnTo>
                  <a:lnTo>
                    <a:pt x="711" y="1122"/>
                  </a:lnTo>
                  <a:lnTo>
                    <a:pt x="1030" y="517"/>
                  </a:lnTo>
                  <a:lnTo>
                    <a:pt x="1030" y="474"/>
                  </a:lnTo>
                  <a:lnTo>
                    <a:pt x="1030" y="0"/>
                  </a:lnTo>
                  <a:close/>
                </a:path>
              </a:pathLst>
            </a:custGeom>
            <a:solidFill>
              <a:srgbClr val="2D4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68"/>
            <p:cNvSpPr>
              <a:spLocks/>
            </p:cNvSpPr>
            <p:nvPr userDrawn="1"/>
          </p:nvSpPr>
          <p:spPr bwMode="auto">
            <a:xfrm>
              <a:off x="10531476" y="66676"/>
              <a:ext cx="1635125" cy="1781175"/>
            </a:xfrm>
            <a:custGeom>
              <a:avLst/>
              <a:gdLst>
                <a:gd name="T0" fmla="*/ 1030 w 1030"/>
                <a:gd name="T1" fmla="*/ 0 h 1122"/>
                <a:gd name="T2" fmla="*/ 0 w 1030"/>
                <a:gd name="T3" fmla="*/ 1122 h 1122"/>
                <a:gd name="T4" fmla="*/ 711 w 1030"/>
                <a:gd name="T5" fmla="*/ 1122 h 1122"/>
                <a:gd name="T6" fmla="*/ 1030 w 1030"/>
                <a:gd name="T7" fmla="*/ 517 h 1122"/>
                <a:gd name="T8" fmla="*/ 1030 w 1030"/>
                <a:gd name="T9" fmla="*/ 474 h 1122"/>
                <a:gd name="T10" fmla="*/ 1030 w 1030"/>
                <a:gd name="T11" fmla="*/ 0 h 1122"/>
              </a:gdLst>
              <a:ahLst/>
              <a:cxnLst>
                <a:cxn ang="0">
                  <a:pos x="T0" y="T1"/>
                </a:cxn>
                <a:cxn ang="0">
                  <a:pos x="T2" y="T3"/>
                </a:cxn>
                <a:cxn ang="0">
                  <a:pos x="T4" y="T5"/>
                </a:cxn>
                <a:cxn ang="0">
                  <a:pos x="T6" y="T7"/>
                </a:cxn>
                <a:cxn ang="0">
                  <a:pos x="T8" y="T9"/>
                </a:cxn>
                <a:cxn ang="0">
                  <a:pos x="T10" y="T11"/>
                </a:cxn>
              </a:cxnLst>
              <a:rect l="0" t="0" r="r" b="b"/>
              <a:pathLst>
                <a:path w="1030" h="1122">
                  <a:moveTo>
                    <a:pt x="1030" y="0"/>
                  </a:moveTo>
                  <a:lnTo>
                    <a:pt x="0" y="1122"/>
                  </a:lnTo>
                  <a:lnTo>
                    <a:pt x="711" y="1122"/>
                  </a:lnTo>
                  <a:lnTo>
                    <a:pt x="1030" y="517"/>
                  </a:lnTo>
                  <a:lnTo>
                    <a:pt x="1030" y="474"/>
                  </a:lnTo>
                  <a:lnTo>
                    <a:pt x="10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cxnSp>
          <p:nvCxnSpPr>
            <p:cNvPr id="54" name="Straight Connector 53"/>
            <p:cNvCxnSpPr/>
            <p:nvPr userDrawn="1"/>
          </p:nvCxnSpPr>
          <p:spPr>
            <a:xfrm>
              <a:off x="0" y="1847851"/>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6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B16-91F9-4682-BCA6-1268F1CF245C}"/>
              </a:ext>
            </a:extLst>
          </p:cNvPr>
          <p:cNvSpPr>
            <a:spLocks noGrp="1"/>
          </p:cNvSpPr>
          <p:nvPr>
            <p:ph type="title"/>
          </p:nvPr>
        </p:nvSpPr>
        <p:spPr>
          <a:xfrm>
            <a:off x="240631" y="376518"/>
            <a:ext cx="11730789" cy="5681734"/>
          </a:xfrm>
        </p:spPr>
        <p:txBody>
          <a:bodyPr>
            <a:normAutofit/>
          </a:bodyPr>
          <a:lstStyle>
            <a:lvl1pPr>
              <a:defRPr sz="5400">
                <a:solidFill>
                  <a:srgbClr val="1A144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ED7689C-0806-49CA-ADB1-91D43C05DE55}"/>
              </a:ext>
            </a:extLst>
          </p:cNvPr>
          <p:cNvGrpSpPr/>
          <p:nvPr userDrawn="1"/>
        </p:nvGrpSpPr>
        <p:grpSpPr>
          <a:xfrm>
            <a:off x="11595615" y="6272479"/>
            <a:ext cx="461773" cy="469521"/>
            <a:chOff x="11613545" y="6272479"/>
            <a:chExt cx="461773" cy="469521"/>
          </a:xfrm>
        </p:grpSpPr>
        <p:pic>
          <p:nvPicPr>
            <p:cNvPr id="11" name="Picture 10">
              <a:extLst>
                <a:ext uri="{FF2B5EF4-FFF2-40B4-BE49-F238E27FC236}">
                  <a16:creationId xmlns:a16="http://schemas.microsoft.com/office/drawing/2014/main" id="{AB9B4402-A46E-4B4E-9887-4139559898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2" name="Picture 11">
              <a:extLst>
                <a:ext uri="{FF2B5EF4-FFF2-40B4-BE49-F238E27FC236}">
                  <a16:creationId xmlns:a16="http://schemas.microsoft.com/office/drawing/2014/main" id="{F3B57896-F51A-4869-B2DF-EEEC67F1B29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491"/>
            <a:stretch/>
          </p:blipFill>
          <p:spPr>
            <a:xfrm>
              <a:off x="11718819" y="6325130"/>
              <a:ext cx="277918" cy="363309"/>
            </a:xfrm>
            <a:prstGeom prst="rect">
              <a:avLst/>
            </a:prstGeom>
          </p:spPr>
        </p:pic>
      </p:grpSp>
    </p:spTree>
    <p:extLst>
      <p:ext uri="{BB962C8B-B14F-4D97-AF65-F5344CB8AC3E}">
        <p14:creationId xmlns:p14="http://schemas.microsoft.com/office/powerpoint/2010/main" val="4057815137"/>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4AEDF-5F3B-4FE4-B009-1725F840974B}"/>
              </a:ext>
            </a:extLst>
          </p:cNvPr>
          <p:cNvSpPr>
            <a:spLocks noGrp="1"/>
          </p:cNvSpPr>
          <p:nvPr>
            <p:ph/>
          </p:nvPr>
        </p:nvSpPr>
        <p:spPr>
          <a:xfrm>
            <a:off x="711200" y="304801"/>
            <a:ext cx="10871200" cy="582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C108B77-A551-4704-8C7F-05B51E2EFB27}"/>
              </a:ext>
            </a:extLst>
          </p:cNvPr>
          <p:cNvSpPr>
            <a:spLocks noGrp="1"/>
          </p:cNvSpPr>
          <p:nvPr>
            <p:ph type="ftr" sz="quarter" idx="10"/>
          </p:nvPr>
        </p:nvSpPr>
        <p:spPr>
          <a:xfrm>
            <a:off x="711200" y="6324601"/>
            <a:ext cx="10871200" cy="396875"/>
          </a:xfrm>
        </p:spPr>
        <p:txBody>
          <a:bodyPr/>
          <a:lstStyle>
            <a:lvl1pPr>
              <a:defRPr/>
            </a:lvl1pPr>
          </a:lstStyle>
          <a:p>
            <a:r>
              <a:rPr lang="en-US" altLang="en-US"/>
              <a:t>©Liberty Mutual Insurance Company		2006 All Rights Reserved			</a:t>
            </a:r>
            <a:fld id="{4140383E-6F70-4110-9725-49622A0415B4}" type="slidenum">
              <a:rPr lang="en-US" altLang="en-US"/>
              <a:pPr/>
              <a:t>‹#›</a:t>
            </a:fld>
            <a:endParaRPr lang="en-US" altLang="en-US"/>
          </a:p>
        </p:txBody>
      </p:sp>
    </p:spTree>
    <p:extLst>
      <p:ext uri="{BB962C8B-B14F-4D97-AF65-F5344CB8AC3E}">
        <p14:creationId xmlns:p14="http://schemas.microsoft.com/office/powerpoint/2010/main" val="2266710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E21-C0C8-4559-ACA9-5D02E134B1A3}"/>
              </a:ext>
            </a:extLst>
          </p:cNvPr>
          <p:cNvSpPr>
            <a:spLocks noGrp="1"/>
          </p:cNvSpPr>
          <p:nvPr>
            <p:ph type="title"/>
          </p:nvPr>
        </p:nvSpPr>
        <p:spPr>
          <a:xfrm>
            <a:off x="2743200" y="304800"/>
            <a:ext cx="8839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DE65D8-848C-4CEE-AE6A-821BCE398CBD}"/>
              </a:ext>
            </a:extLst>
          </p:cNvPr>
          <p:cNvSpPr>
            <a:spLocks noGrp="1"/>
          </p:cNvSpPr>
          <p:nvPr>
            <p:ph sz="half" idx="1"/>
          </p:nvPr>
        </p:nvSpPr>
        <p:spPr>
          <a:xfrm>
            <a:off x="711200" y="1981201"/>
            <a:ext cx="5334000" cy="41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8E1BA-E791-4CDF-A561-C593BFDF4BBA}"/>
              </a:ext>
            </a:extLst>
          </p:cNvPr>
          <p:cNvSpPr>
            <a:spLocks noGrp="1"/>
          </p:cNvSpPr>
          <p:nvPr>
            <p:ph type="body" sz="half" idx="2"/>
          </p:nvPr>
        </p:nvSpPr>
        <p:spPr>
          <a:xfrm>
            <a:off x="6248400" y="1981201"/>
            <a:ext cx="5334000" cy="41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7A3B61A-A35B-4AE5-B18D-20BF517208E7}"/>
              </a:ext>
            </a:extLst>
          </p:cNvPr>
          <p:cNvSpPr>
            <a:spLocks noGrp="1"/>
          </p:cNvSpPr>
          <p:nvPr>
            <p:ph type="ftr" sz="quarter" idx="10"/>
          </p:nvPr>
        </p:nvSpPr>
        <p:spPr>
          <a:xfrm>
            <a:off x="711200" y="6324601"/>
            <a:ext cx="10871200" cy="396875"/>
          </a:xfrm>
        </p:spPr>
        <p:txBody>
          <a:bodyPr/>
          <a:lstStyle>
            <a:lvl1pPr>
              <a:defRPr/>
            </a:lvl1pPr>
          </a:lstStyle>
          <a:p>
            <a:r>
              <a:rPr lang="en-US" altLang="en-US"/>
              <a:t>©Liberty Mutual Insurance Company		2006 All Rights Reserved			</a:t>
            </a:r>
            <a:fld id="{4D4229D4-15AB-4A3F-9AF8-709A8EDF120F}" type="slidenum">
              <a:rPr lang="en-US" altLang="en-US"/>
              <a:pPr/>
              <a:t>‹#›</a:t>
            </a:fld>
            <a:endParaRPr lang="en-US" altLang="en-US"/>
          </a:p>
        </p:txBody>
      </p:sp>
    </p:spTree>
    <p:extLst>
      <p:ext uri="{BB962C8B-B14F-4D97-AF65-F5344CB8AC3E}">
        <p14:creationId xmlns:p14="http://schemas.microsoft.com/office/powerpoint/2010/main" val="2695854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A255-BC5C-4636-8B30-D53E6189D615}"/>
              </a:ext>
            </a:extLst>
          </p:cNvPr>
          <p:cNvSpPr>
            <a:spLocks noGrp="1"/>
          </p:cNvSpPr>
          <p:nvPr>
            <p:ph type="title"/>
          </p:nvPr>
        </p:nvSpPr>
        <p:spPr>
          <a:xfrm>
            <a:off x="2743200" y="304800"/>
            <a:ext cx="8839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8A683B-081C-475C-AEC0-F5903A6D2B01}"/>
              </a:ext>
            </a:extLst>
          </p:cNvPr>
          <p:cNvSpPr>
            <a:spLocks noGrp="1"/>
          </p:cNvSpPr>
          <p:nvPr>
            <p:ph type="body" sz="half" idx="1"/>
          </p:nvPr>
        </p:nvSpPr>
        <p:spPr>
          <a:xfrm>
            <a:off x="711200" y="1981201"/>
            <a:ext cx="5334000" cy="41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7F15DA-5100-4897-8459-A0FCE7A7DFD0}"/>
              </a:ext>
            </a:extLst>
          </p:cNvPr>
          <p:cNvSpPr>
            <a:spLocks noGrp="1"/>
          </p:cNvSpPr>
          <p:nvPr>
            <p:ph sz="half" idx="2"/>
          </p:nvPr>
        </p:nvSpPr>
        <p:spPr>
          <a:xfrm>
            <a:off x="6248400" y="1981201"/>
            <a:ext cx="5334000" cy="414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56EE3D-8E91-4958-B6DD-70954BEBC8CA}"/>
              </a:ext>
            </a:extLst>
          </p:cNvPr>
          <p:cNvSpPr>
            <a:spLocks noGrp="1"/>
          </p:cNvSpPr>
          <p:nvPr>
            <p:ph type="ftr" sz="quarter" idx="10"/>
          </p:nvPr>
        </p:nvSpPr>
        <p:spPr>
          <a:xfrm>
            <a:off x="711200" y="6324601"/>
            <a:ext cx="10871200" cy="396875"/>
          </a:xfrm>
        </p:spPr>
        <p:txBody>
          <a:bodyPr/>
          <a:lstStyle>
            <a:lvl1pPr>
              <a:defRPr/>
            </a:lvl1pPr>
          </a:lstStyle>
          <a:p>
            <a:r>
              <a:rPr lang="en-US" altLang="en-US"/>
              <a:t>©Liberty Mutual Insurance Company		2006 All Rights Reserved			</a:t>
            </a:r>
            <a:fld id="{3DB0573B-21C6-4E0B-8033-6B227F3647B0}" type="slidenum">
              <a:rPr lang="en-US" altLang="en-US"/>
              <a:pPr/>
              <a:t>‹#›</a:t>
            </a:fld>
            <a:endParaRPr lang="en-US" altLang="en-US"/>
          </a:p>
        </p:txBody>
      </p:sp>
    </p:spTree>
    <p:extLst>
      <p:ext uri="{BB962C8B-B14F-4D97-AF65-F5344CB8AC3E}">
        <p14:creationId xmlns:p14="http://schemas.microsoft.com/office/powerpoint/2010/main" val="3149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11734800" cy="4706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10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5639547" cy="4706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E634D4D-039D-4270-8CBC-8D0ACEF79923}"/>
              </a:ext>
            </a:extLst>
          </p:cNvPr>
          <p:cNvSpPr>
            <a:spLocks noGrp="1"/>
          </p:cNvSpPr>
          <p:nvPr>
            <p:ph type="body" sz="quarter" idx="13"/>
          </p:nvPr>
        </p:nvSpPr>
        <p:spPr>
          <a:xfrm>
            <a:off x="6337859" y="1460500"/>
            <a:ext cx="5641848"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7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299" y="1443037"/>
            <a:ext cx="7315200" cy="4706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C0AC987B-0659-4BC7-B0F8-0F7209F60BEB}"/>
              </a:ext>
            </a:extLst>
          </p:cNvPr>
          <p:cNvSpPr>
            <a:spLocks noGrp="1"/>
          </p:cNvSpPr>
          <p:nvPr>
            <p:ph type="pic" sz="quarter" idx="14" hasCustomPrompt="1"/>
          </p:nvPr>
        </p:nvSpPr>
        <p:spPr>
          <a:xfrm>
            <a:off x="7865585" y="1443037"/>
            <a:ext cx="4114800" cy="4114800"/>
          </a:xfrm>
        </p:spPr>
        <p:txBody>
          <a:bodyPr anchor="t">
            <a:normAutofit/>
          </a:bodyPr>
          <a:lstStyle>
            <a:lvl1pPr marL="0" indent="0" algn="ctr">
              <a:buNone/>
              <a:defRPr sz="1800">
                <a:solidFill>
                  <a:schemeClr val="accent3"/>
                </a:solidFill>
              </a:defRPr>
            </a:lvl1pPr>
          </a:lstStyle>
          <a:p>
            <a:r>
              <a:rPr lang="en-US" dirty="0"/>
              <a:t>To add a picture, click on the icon in the center of this box.</a:t>
            </a:r>
          </a:p>
        </p:txBody>
      </p:sp>
    </p:spTree>
    <p:extLst>
      <p:ext uri="{BB962C8B-B14F-4D97-AF65-F5344CB8AC3E}">
        <p14:creationId xmlns:p14="http://schemas.microsoft.com/office/powerpoint/2010/main" val="203737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8A868B6-943B-4427-804E-4CF28F0B3C73}"/>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endParaRPr lang="en-US" dirty="0"/>
          </a:p>
        </p:txBody>
      </p:sp>
      <p:sp>
        <p:nvSpPr>
          <p:cNvPr id="4" name="Slide Number Placeholder 3">
            <a:extLst>
              <a:ext uri="{FF2B5EF4-FFF2-40B4-BE49-F238E27FC236}">
                <a16:creationId xmlns:a16="http://schemas.microsoft.com/office/drawing/2014/main" id="{B9B5B7CF-50D1-4142-8E91-4D0439169C16}"/>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236912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or text ">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81603C-7D7B-4CD9-977F-C50E141D2D40}"/>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endParaRPr lang="en-US" dirty="0"/>
          </a:p>
        </p:txBody>
      </p:sp>
      <p:sp>
        <p:nvSpPr>
          <p:cNvPr id="3" name="Slide Number Placeholder 2">
            <a:extLst>
              <a:ext uri="{FF2B5EF4-FFF2-40B4-BE49-F238E27FC236}">
                <a16:creationId xmlns:a16="http://schemas.microsoft.com/office/drawing/2014/main" id="{D85F73B0-7EC3-4F4E-8FA0-70EB0178A2C5}"/>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274864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layout">
    <p:bg>
      <p:bgPr>
        <a:solidFill>
          <a:schemeClr val="accent1"/>
        </a:solidFill>
        <a:effectLst/>
      </p:bgPr>
    </p:bg>
    <p:spTree>
      <p:nvGrpSpPr>
        <p:cNvPr id="1" name=""/>
        <p:cNvGrpSpPr/>
        <p:nvPr/>
      </p:nvGrpSpPr>
      <p:grpSpPr>
        <a:xfrm>
          <a:off x="0" y="0"/>
          <a:ext cx="0" cy="0"/>
          <a:chOff x="0" y="0"/>
          <a:chExt cx="0" cy="0"/>
        </a:xfrm>
      </p:grpSpPr>
      <p:grpSp>
        <p:nvGrpSpPr>
          <p:cNvPr id="46" name="Group 45"/>
          <p:cNvGrpSpPr/>
          <p:nvPr userDrawn="1"/>
        </p:nvGrpSpPr>
        <p:grpSpPr bwMode="gray">
          <a:xfrm>
            <a:off x="2631695" y="2432562"/>
            <a:ext cx="6928611" cy="1802376"/>
            <a:chOff x="3387726" y="2736850"/>
            <a:chExt cx="5411788" cy="1384300"/>
          </a:xfrm>
        </p:grpSpPr>
        <p:sp>
          <p:nvSpPr>
            <p:cNvPr id="47"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58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_with_4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04800" y="1524000"/>
            <a:ext cx="5608320" cy="237744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78880" y="1524000"/>
            <a:ext cx="5608320" cy="237744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5"/>
          </p:nvPr>
        </p:nvSpPr>
        <p:spPr>
          <a:xfrm>
            <a:off x="304800" y="4008120"/>
            <a:ext cx="5608320" cy="2377440"/>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10"/>
          <p:cNvSpPr>
            <a:spLocks noGrp="1"/>
          </p:cNvSpPr>
          <p:nvPr>
            <p:ph sz="quarter" idx="16"/>
          </p:nvPr>
        </p:nvSpPr>
        <p:spPr>
          <a:xfrm>
            <a:off x="6278880" y="4008120"/>
            <a:ext cx="5608320" cy="2377440"/>
          </a:xfrm>
        </p:spPr>
        <p:txBody>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10"/>
          </p:nvPr>
        </p:nvSpPr>
        <p:spPr>
          <a:xfrm>
            <a:off x="2316480" y="6560823"/>
            <a:ext cx="7863840" cy="283463"/>
          </a:xfrm>
        </p:spPr>
        <p:txBody>
          <a:bodyPr/>
          <a:lstStyle/>
          <a:p>
            <a:endParaRPr lang="en-US" dirty="0"/>
          </a:p>
        </p:txBody>
      </p:sp>
      <p:sp>
        <p:nvSpPr>
          <p:cNvPr id="12" name="TextBox 11"/>
          <p:cNvSpPr txBox="1"/>
          <p:nvPr userDrawn="1"/>
        </p:nvSpPr>
        <p:spPr>
          <a:xfrm>
            <a:off x="0" y="6537960"/>
            <a:ext cx="2316480" cy="329184"/>
          </a:xfrm>
          <a:prstGeom prst="rect">
            <a:avLst/>
          </a:prstGeom>
          <a:noFill/>
        </p:spPr>
        <p:txBody>
          <a:bodyPr wrap="square" tIns="0" bIns="0" rtlCol="0" anchor="ctr">
            <a:noAutofit/>
          </a:bodyPr>
          <a:lstStyle/>
          <a:p>
            <a:pPr algn="l"/>
            <a:r>
              <a:rPr lang="en-US" sz="750" b="1" dirty="0">
                <a:solidFill>
                  <a:schemeClr val="tx2"/>
                </a:solidFill>
              </a:rPr>
              <a:t>Liberty</a:t>
            </a:r>
            <a:r>
              <a:rPr lang="en-US" sz="750" b="1" baseline="0" dirty="0">
                <a:solidFill>
                  <a:schemeClr val="tx2"/>
                </a:solidFill>
              </a:rPr>
              <a:t> Mutual Insurance</a:t>
            </a:r>
            <a:endParaRPr lang="en-US" sz="750" b="1" dirty="0">
              <a:solidFill>
                <a:schemeClr val="tx2"/>
              </a:solidFill>
            </a:endParaRPr>
          </a:p>
        </p:txBody>
      </p:sp>
      <p:sp>
        <p:nvSpPr>
          <p:cNvPr id="13" name="TextBox 12"/>
          <p:cNvSpPr txBox="1"/>
          <p:nvPr userDrawn="1"/>
        </p:nvSpPr>
        <p:spPr>
          <a:xfrm>
            <a:off x="11480800" y="6605868"/>
            <a:ext cx="711200" cy="219291"/>
          </a:xfrm>
          <a:prstGeom prst="rect">
            <a:avLst/>
          </a:prstGeom>
          <a:noFill/>
        </p:spPr>
        <p:txBody>
          <a:bodyPr wrap="square" rtlCol="0">
            <a:spAutoFit/>
          </a:bodyPr>
          <a:lstStyle/>
          <a:p>
            <a:pPr algn="r"/>
            <a:fld id="{40E96C70-9752-4AF0-8E47-A4D40C3CEB77}" type="slidenum">
              <a:rPr lang="en-US" sz="825" b="0" smtClean="0">
                <a:solidFill>
                  <a:schemeClr val="tx2"/>
                </a:solidFill>
              </a:rPr>
              <a:pPr algn="r"/>
              <a:t>‹#›</a:t>
            </a:fld>
            <a:endParaRPr lang="en-US" sz="825" b="0" dirty="0">
              <a:solidFill>
                <a:schemeClr val="tx2"/>
              </a:solidFill>
            </a:endParaRPr>
          </a:p>
        </p:txBody>
      </p:sp>
    </p:spTree>
    <p:extLst>
      <p:ext uri="{BB962C8B-B14F-4D97-AF65-F5344CB8AC3E}">
        <p14:creationId xmlns:p14="http://schemas.microsoft.com/office/powerpoint/2010/main" val="338637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EC0F6CD-B68A-4B25-A96E-60C5E9421FBA}"/>
              </a:ext>
            </a:extLst>
          </p:cNvPr>
          <p:cNvGrpSpPr/>
          <p:nvPr userDrawn="1"/>
        </p:nvGrpSpPr>
        <p:grpSpPr>
          <a:xfrm>
            <a:off x="11595615" y="6272479"/>
            <a:ext cx="461773" cy="469521"/>
            <a:chOff x="11613545" y="6272479"/>
            <a:chExt cx="461773" cy="469521"/>
          </a:xfrm>
        </p:grpSpPr>
        <p:pic>
          <p:nvPicPr>
            <p:cNvPr id="15" name="Picture 14">
              <a:extLst>
                <a:ext uri="{FF2B5EF4-FFF2-40B4-BE49-F238E27FC236}">
                  <a16:creationId xmlns:a16="http://schemas.microsoft.com/office/drawing/2014/main" id="{5736DA99-4B25-47B5-BB1D-DF5F49F48010}"/>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6" name="Picture 15">
              <a:extLst>
                <a:ext uri="{FF2B5EF4-FFF2-40B4-BE49-F238E27FC236}">
                  <a16:creationId xmlns:a16="http://schemas.microsoft.com/office/drawing/2014/main" id="{94D7DAD4-4DD1-4954-AFF6-C923B2EE2EA8}"/>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b="2491"/>
            <a:stretch/>
          </p:blipFill>
          <p:spPr>
            <a:xfrm>
              <a:off x="11718819" y="6325130"/>
              <a:ext cx="277918" cy="363309"/>
            </a:xfrm>
            <a:prstGeom prst="rect">
              <a:avLst/>
            </a:prstGeom>
          </p:spPr>
        </p:pic>
      </p:grpSp>
      <p:sp>
        <p:nvSpPr>
          <p:cNvPr id="6" name="Footer Placeholder 5">
            <a:extLst>
              <a:ext uri="{FF2B5EF4-FFF2-40B4-BE49-F238E27FC236}">
                <a16:creationId xmlns:a16="http://schemas.microsoft.com/office/drawing/2014/main" id="{1E8DB5BD-5652-4CE6-AF15-1F1D286F3BEF}"/>
              </a:ext>
            </a:extLst>
          </p:cNvPr>
          <p:cNvSpPr>
            <a:spLocks noGrp="1"/>
          </p:cNvSpPr>
          <p:nvPr>
            <p:ph type="ftr" sz="quarter" idx="3"/>
          </p:nvPr>
        </p:nvSpPr>
        <p:spPr>
          <a:xfrm>
            <a:off x="3128682" y="6325035"/>
            <a:ext cx="5934636" cy="365125"/>
          </a:xfrm>
          <a:prstGeom prst="rect">
            <a:avLst/>
          </a:prstGeom>
        </p:spPr>
        <p:txBody>
          <a:bodyPr anchor="ctr">
            <a:noAutofit/>
          </a:bodyPr>
          <a:lstStyle>
            <a:lvl1pPr algn="ctr">
              <a:defRPr lang="en-US" sz="1400" dirty="0">
                <a:solidFill>
                  <a:schemeClr val="accent5"/>
                </a:solidFill>
              </a:defRPr>
            </a:lvl1pPr>
          </a:lstStyle>
          <a:p>
            <a:pPr>
              <a:lnSpc>
                <a:spcPct val="90000"/>
              </a:lnSpc>
              <a:spcBef>
                <a:spcPts val="1000"/>
              </a:spcBef>
            </a:pPr>
            <a:r>
              <a:rPr lang="en-US"/>
              <a:t>Confidential &amp; Proprietary – Not for Distribution</a:t>
            </a:r>
          </a:p>
        </p:txBody>
      </p:sp>
      <p:sp>
        <p:nvSpPr>
          <p:cNvPr id="5" name="Slide Number Placeholder 4">
            <a:extLst>
              <a:ext uri="{FF2B5EF4-FFF2-40B4-BE49-F238E27FC236}">
                <a16:creationId xmlns:a16="http://schemas.microsoft.com/office/drawing/2014/main" id="{FE237E5C-E878-46AB-9E8B-4290B755A61D}"/>
              </a:ext>
            </a:extLst>
          </p:cNvPr>
          <p:cNvSpPr>
            <a:spLocks noGrp="1"/>
          </p:cNvSpPr>
          <p:nvPr>
            <p:ph type="sldNum" sz="quarter" idx="4"/>
          </p:nvPr>
        </p:nvSpPr>
        <p:spPr>
          <a:xfrm>
            <a:off x="10858501" y="6370639"/>
            <a:ext cx="628656" cy="276999"/>
          </a:xfrm>
          <a:prstGeom prst="rect">
            <a:avLst/>
          </a:prstGeom>
          <a:noFill/>
        </p:spPr>
        <p:txBody>
          <a:bodyPr wrap="square" rtlCol="0">
            <a:spAutoFit/>
          </a:bodyPr>
          <a:lstStyle>
            <a:lvl1pPr algn="r">
              <a:defRPr lang="en-US" sz="1200" smtClean="0">
                <a:solidFill>
                  <a:schemeClr val="accent5"/>
                </a:solidFill>
              </a:defRPr>
            </a:lvl1pPr>
          </a:lstStyle>
          <a:p>
            <a:fld id="{8FB4CE90-470A-43E3-A052-3E8AD880B4A5}" type="slidenum">
              <a:rPr lang="en-US" smtClean="0"/>
              <a:pPr/>
              <a:t>‹#›</a:t>
            </a:fld>
            <a:endParaRPr lang="en-US" dirty="0"/>
          </a:p>
        </p:txBody>
      </p:sp>
      <p:sp>
        <p:nvSpPr>
          <p:cNvPr id="2" name="Title Placeholder 1"/>
          <p:cNvSpPr>
            <a:spLocks noGrp="1"/>
          </p:cNvSpPr>
          <p:nvPr>
            <p:ph type="title"/>
          </p:nvPr>
        </p:nvSpPr>
        <p:spPr>
          <a:xfrm>
            <a:off x="240631" y="168443"/>
            <a:ext cx="11730789" cy="12031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0631" y="1446122"/>
            <a:ext cx="11730789" cy="47234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9"/>
          <p:cNvSpPr txBox="1">
            <a:spLocks/>
          </p:cNvSpPr>
          <p:nvPr userDrawn="1"/>
        </p:nvSpPr>
        <p:spPr>
          <a:xfrm>
            <a:off x="180220" y="631420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chemeClr val="tx2"/>
                </a:solidFill>
              </a:rPr>
              <a:t>Risk Control Services</a:t>
            </a:r>
          </a:p>
        </p:txBody>
      </p:sp>
      <p:cxnSp>
        <p:nvCxnSpPr>
          <p:cNvPr id="18" name="Straight Connector 17"/>
          <p:cNvCxnSpPr/>
          <p:nvPr userDrawn="1"/>
        </p:nvCxnSpPr>
        <p:spPr>
          <a:xfrm>
            <a:off x="132969" y="6223139"/>
            <a:ext cx="119260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600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0" r:id="rId4"/>
    <p:sldLayoutId id="2147483671" r:id="rId5"/>
    <p:sldLayoutId id="2147483654" r:id="rId6"/>
    <p:sldLayoutId id="2147483655" r:id="rId7"/>
    <p:sldLayoutId id="2147483659" r:id="rId8"/>
    <p:sldLayoutId id="2147483672" r:id="rId9"/>
    <p:sldLayoutId id="2147483673" r:id="rId10"/>
    <p:sldLayoutId id="2147483676" r:id="rId11"/>
    <p:sldLayoutId id="2147483686" r:id="rId12"/>
    <p:sldLayoutId id="2147483693" r:id="rId13"/>
    <p:sldLayoutId id="2147483695" r:id="rId14"/>
    <p:sldLayoutId id="2147483696" r:id="rId15"/>
    <p:sldLayoutId id="2147483700" r:id="rId16"/>
    <p:sldLayoutId id="2147483705" r:id="rId17"/>
    <p:sldLayoutId id="2147483706" r:id="rId18"/>
    <p:sldLayoutId id="2147483710" r:id="rId19"/>
    <p:sldLayoutId id="2147483711" r:id="rId20"/>
    <p:sldLayoutId id="2147483712" r:id="rId21"/>
    <p:sldLayoutId id="2147483713"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4" userDrawn="1">
          <p15:clr>
            <a:srgbClr val="F26B43"/>
          </p15:clr>
        </p15:guide>
        <p15:guide id="2" pos="75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FSGeskFzE0s"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mailto:Douglas.handy@libertymutual.com" TargetMode="External"/><Relationship Id="rId2" Type="http://schemas.openxmlformats.org/officeDocument/2006/relationships/hyperlink" Target="mailto:Robert.gardner@libertymutual.com"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636" y="2161240"/>
            <a:ext cx="10924605" cy="1113632"/>
          </a:xfrm>
        </p:spPr>
        <p:txBody>
          <a:bodyPr>
            <a:normAutofit fontScale="90000"/>
          </a:bodyPr>
          <a:lstStyle/>
          <a:p>
            <a:br>
              <a:rPr lang="en-US" sz="4400" b="1" dirty="0"/>
            </a:br>
            <a:r>
              <a:rPr lang="en-US" sz="4000" b="1" dirty="0"/>
              <a:t>Systems Focused</a:t>
            </a:r>
            <a:br>
              <a:rPr lang="en-US" sz="4000" b="1" dirty="0"/>
            </a:br>
            <a:br>
              <a:rPr lang="en-US" sz="4000" dirty="0"/>
            </a:br>
            <a:r>
              <a:rPr lang="en-US" sz="4000" b="1" dirty="0"/>
              <a:t>Incident Investigations</a:t>
            </a:r>
          </a:p>
        </p:txBody>
      </p:sp>
      <p:sp>
        <p:nvSpPr>
          <p:cNvPr id="3" name="Subtitle 2"/>
          <p:cNvSpPr>
            <a:spLocks noGrp="1"/>
          </p:cNvSpPr>
          <p:nvPr>
            <p:ph type="subTitle" idx="1"/>
          </p:nvPr>
        </p:nvSpPr>
        <p:spPr/>
        <p:txBody>
          <a:bodyPr/>
          <a:lstStyle/>
          <a:p>
            <a:r>
              <a:rPr lang="en-US" sz="2000" dirty="0"/>
              <a:t>Robert K. Gardner, ARM                 Douglas R. Handy, CSP</a:t>
            </a:r>
          </a:p>
          <a:p>
            <a:r>
              <a:rPr lang="en-US" sz="2000" dirty="0"/>
              <a:t>Technical Consultant                       Technical Consultant</a:t>
            </a:r>
          </a:p>
          <a:p>
            <a:r>
              <a:rPr lang="en-US" sz="2000" dirty="0"/>
              <a:t>Liberty Mutual Insurance                  Liberty Mutual Insurance</a:t>
            </a:r>
          </a:p>
          <a:p>
            <a:r>
              <a:rPr lang="en-US" sz="2000" dirty="0"/>
              <a:t>Risk Control Services                       Risk Control Services</a:t>
            </a:r>
          </a:p>
        </p:txBody>
      </p:sp>
      <p:sp>
        <p:nvSpPr>
          <p:cNvPr id="10" name="Text Placeholder 9">
            <a:extLst>
              <a:ext uri="{FF2B5EF4-FFF2-40B4-BE49-F238E27FC236}">
                <a16:creationId xmlns:a16="http://schemas.microsoft.com/office/drawing/2014/main" id="{00638D86-8916-41D1-A1B6-A8F14B99645D}"/>
              </a:ext>
            </a:extLst>
          </p:cNvPr>
          <p:cNvSpPr>
            <a:spLocks noGrp="1"/>
          </p:cNvSpPr>
          <p:nvPr>
            <p:ph type="body" sz="quarter" idx="10"/>
          </p:nvPr>
        </p:nvSpPr>
        <p:spPr>
          <a:xfrm>
            <a:off x="188786" y="5670454"/>
            <a:ext cx="11036990" cy="409408"/>
          </a:xfrm>
        </p:spPr>
        <p:txBody>
          <a:bodyPr/>
          <a:lstStyle/>
          <a:p>
            <a:r>
              <a:rPr lang="en-US" sz="800" dirty="0"/>
              <a:t>The illustrations, instructions, and principles contained in the material are general in scope and, to the best of our knowledge, current at the time of publication. Our risk control services are advisory only. We assume no responsibility for: managing or controlling customer safety activities, implementing any recommended corrective measures, or identifying all potential hazards. No attempt has been made to interpret any referenced codes, standards, or regulations. Please refer to the appropriate government authority for interpretation or clarification. Insurance is underwritten by Liberty Mutual Insurance Company or its affiliates or subsidiaries.</a:t>
            </a:r>
          </a:p>
          <a:p>
            <a:endParaRPr lang="en-US" dirty="0"/>
          </a:p>
        </p:txBody>
      </p:sp>
      <p:grpSp>
        <p:nvGrpSpPr>
          <p:cNvPr id="5" name="Group 3">
            <a:extLst>
              <a:ext uri="{FF2B5EF4-FFF2-40B4-BE49-F238E27FC236}">
                <a16:creationId xmlns:a16="http://schemas.microsoft.com/office/drawing/2014/main" id="{87CBC77B-683C-4346-A51D-7B2F8C14237E}"/>
              </a:ext>
            </a:extLst>
          </p:cNvPr>
          <p:cNvGrpSpPr>
            <a:grpSpLocks/>
          </p:cNvGrpSpPr>
          <p:nvPr/>
        </p:nvGrpSpPr>
        <p:grpSpPr bwMode="auto">
          <a:xfrm>
            <a:off x="9082269" y="170255"/>
            <a:ext cx="2655871" cy="2424160"/>
            <a:chOff x="1307" y="1008"/>
            <a:chExt cx="3367" cy="2908"/>
          </a:xfrm>
        </p:grpSpPr>
        <p:grpSp>
          <p:nvGrpSpPr>
            <p:cNvPr id="6" name="Group 4">
              <a:extLst>
                <a:ext uri="{FF2B5EF4-FFF2-40B4-BE49-F238E27FC236}">
                  <a16:creationId xmlns:a16="http://schemas.microsoft.com/office/drawing/2014/main" id="{193E12B2-B11B-4957-8169-0D926A7C3FC5}"/>
                </a:ext>
              </a:extLst>
            </p:cNvPr>
            <p:cNvGrpSpPr>
              <a:grpSpLocks/>
            </p:cNvGrpSpPr>
            <p:nvPr/>
          </p:nvGrpSpPr>
          <p:grpSpPr bwMode="auto">
            <a:xfrm>
              <a:off x="1948" y="1008"/>
              <a:ext cx="2064" cy="1919"/>
              <a:chOff x="1881" y="816"/>
              <a:chExt cx="2192" cy="2096"/>
            </a:xfrm>
          </p:grpSpPr>
          <p:sp>
            <p:nvSpPr>
              <p:cNvPr id="17" name="Oval 5">
                <a:extLst>
                  <a:ext uri="{FF2B5EF4-FFF2-40B4-BE49-F238E27FC236}">
                    <a16:creationId xmlns:a16="http://schemas.microsoft.com/office/drawing/2014/main" id="{E8372A8F-9EB9-4BE8-B9ED-BDD8D07F6BD0}"/>
                  </a:ext>
                </a:extLst>
              </p:cNvPr>
              <p:cNvSpPr>
                <a:spLocks noChangeArrowheads="1"/>
              </p:cNvSpPr>
              <p:nvPr/>
            </p:nvSpPr>
            <p:spPr bwMode="auto">
              <a:xfrm>
                <a:off x="1881" y="816"/>
                <a:ext cx="2192" cy="2096"/>
              </a:xfrm>
              <a:prstGeom prst="ellipse">
                <a:avLst/>
              </a:prstGeom>
              <a:gradFill rotWithShape="0">
                <a:gsLst>
                  <a:gs pos="0">
                    <a:srgbClr val="FFFFCC"/>
                  </a:gs>
                  <a:gs pos="100000">
                    <a:srgbClr val="76765E"/>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 name="Rectangle 6">
                <a:extLst>
                  <a:ext uri="{FF2B5EF4-FFF2-40B4-BE49-F238E27FC236}">
                    <a16:creationId xmlns:a16="http://schemas.microsoft.com/office/drawing/2014/main" id="{25EF79B6-6B9A-4D60-AFC2-BBFF5A52F614}"/>
                  </a:ext>
                </a:extLst>
              </p:cNvPr>
              <p:cNvSpPr>
                <a:spLocks noChangeArrowheads="1"/>
              </p:cNvSpPr>
              <p:nvPr/>
            </p:nvSpPr>
            <p:spPr bwMode="auto">
              <a:xfrm>
                <a:off x="2052" y="1326"/>
                <a:ext cx="202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Environment</a:t>
                </a:r>
              </a:p>
            </p:txBody>
          </p:sp>
        </p:grpSp>
        <p:grpSp>
          <p:nvGrpSpPr>
            <p:cNvPr id="7" name="Group 7">
              <a:extLst>
                <a:ext uri="{FF2B5EF4-FFF2-40B4-BE49-F238E27FC236}">
                  <a16:creationId xmlns:a16="http://schemas.microsoft.com/office/drawing/2014/main" id="{C05DF4FB-F35D-4352-AB63-EC28787D21A8}"/>
                </a:ext>
              </a:extLst>
            </p:cNvPr>
            <p:cNvGrpSpPr>
              <a:grpSpLocks/>
            </p:cNvGrpSpPr>
            <p:nvPr/>
          </p:nvGrpSpPr>
          <p:grpSpPr bwMode="auto">
            <a:xfrm>
              <a:off x="1307" y="1961"/>
              <a:ext cx="2064" cy="1918"/>
              <a:chOff x="1200" y="1857"/>
              <a:chExt cx="2192" cy="2096"/>
            </a:xfrm>
          </p:grpSpPr>
          <p:sp>
            <p:nvSpPr>
              <p:cNvPr id="15" name="Oval 8">
                <a:extLst>
                  <a:ext uri="{FF2B5EF4-FFF2-40B4-BE49-F238E27FC236}">
                    <a16:creationId xmlns:a16="http://schemas.microsoft.com/office/drawing/2014/main" id="{F9AB33B3-B6BA-451A-BFB0-51C328B914E3}"/>
                  </a:ext>
                </a:extLst>
              </p:cNvPr>
              <p:cNvSpPr>
                <a:spLocks noChangeArrowheads="1"/>
              </p:cNvSpPr>
              <p:nvPr/>
            </p:nvSpPr>
            <p:spPr bwMode="auto">
              <a:xfrm>
                <a:off x="1200" y="1857"/>
                <a:ext cx="2192" cy="2096"/>
              </a:xfrm>
              <a:prstGeom prst="ellipse">
                <a:avLst/>
              </a:prstGeom>
              <a:solidFill>
                <a:schemeClr val="accent1">
                  <a:alpha val="50195"/>
                </a:scheme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solidFill>
                    <a:prstClr val="black"/>
                  </a:solidFill>
                </a:endParaRPr>
              </a:p>
            </p:txBody>
          </p:sp>
          <p:sp>
            <p:nvSpPr>
              <p:cNvPr id="16" name="Rectangle 9">
                <a:extLst>
                  <a:ext uri="{FF2B5EF4-FFF2-40B4-BE49-F238E27FC236}">
                    <a16:creationId xmlns:a16="http://schemas.microsoft.com/office/drawing/2014/main" id="{5A18EAAD-C93F-4DF8-8EF5-A17B52418281}"/>
                  </a:ext>
                </a:extLst>
              </p:cNvPr>
              <p:cNvSpPr>
                <a:spLocks noChangeArrowheads="1"/>
              </p:cNvSpPr>
              <p:nvPr/>
            </p:nvSpPr>
            <p:spPr bwMode="auto">
              <a:xfrm rot="3420000">
                <a:off x="1091" y="2820"/>
                <a:ext cx="1643" cy="46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Capability</a:t>
                </a:r>
              </a:p>
            </p:txBody>
          </p:sp>
        </p:grpSp>
        <p:grpSp>
          <p:nvGrpSpPr>
            <p:cNvPr id="8" name="Group 10">
              <a:extLst>
                <a:ext uri="{FF2B5EF4-FFF2-40B4-BE49-F238E27FC236}">
                  <a16:creationId xmlns:a16="http://schemas.microsoft.com/office/drawing/2014/main" id="{EDF1F6E9-9DA3-47B3-AAF3-DA7C299FA40E}"/>
                </a:ext>
              </a:extLst>
            </p:cNvPr>
            <p:cNvGrpSpPr>
              <a:grpSpLocks/>
            </p:cNvGrpSpPr>
            <p:nvPr/>
          </p:nvGrpSpPr>
          <p:grpSpPr bwMode="auto">
            <a:xfrm>
              <a:off x="2610" y="1997"/>
              <a:ext cx="2064" cy="1919"/>
              <a:chOff x="2584" y="1897"/>
              <a:chExt cx="2192" cy="2096"/>
            </a:xfrm>
          </p:grpSpPr>
          <p:sp>
            <p:nvSpPr>
              <p:cNvPr id="13" name="Oval 11">
                <a:extLst>
                  <a:ext uri="{FF2B5EF4-FFF2-40B4-BE49-F238E27FC236}">
                    <a16:creationId xmlns:a16="http://schemas.microsoft.com/office/drawing/2014/main" id="{54C9B131-5D94-42CC-AFB1-C271105408E6}"/>
                  </a:ext>
                </a:extLst>
              </p:cNvPr>
              <p:cNvSpPr>
                <a:spLocks noChangeArrowheads="1"/>
              </p:cNvSpPr>
              <p:nvPr/>
            </p:nvSpPr>
            <p:spPr bwMode="auto">
              <a:xfrm>
                <a:off x="2584" y="1897"/>
                <a:ext cx="2192" cy="2096"/>
              </a:xfrm>
              <a:prstGeom prst="ellipse">
                <a:avLst/>
              </a:prstGeom>
              <a:solidFill>
                <a:srgbClr val="00CCFF">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 name="Rectangle 12">
                <a:extLst>
                  <a:ext uri="{FF2B5EF4-FFF2-40B4-BE49-F238E27FC236}">
                    <a16:creationId xmlns:a16="http://schemas.microsoft.com/office/drawing/2014/main" id="{93D8AA40-DDA6-4790-918E-E17EC0F52902}"/>
                  </a:ext>
                </a:extLst>
              </p:cNvPr>
              <p:cNvSpPr>
                <a:spLocks noChangeArrowheads="1"/>
              </p:cNvSpPr>
              <p:nvPr/>
            </p:nvSpPr>
            <p:spPr bwMode="auto">
              <a:xfrm rot="17760000">
                <a:off x="3182" y="2795"/>
                <a:ext cx="1654" cy="46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Motivation</a:t>
                </a:r>
              </a:p>
            </p:txBody>
          </p:sp>
        </p:grpSp>
        <p:grpSp>
          <p:nvGrpSpPr>
            <p:cNvPr id="9" name="Group 13">
              <a:extLst>
                <a:ext uri="{FF2B5EF4-FFF2-40B4-BE49-F238E27FC236}">
                  <a16:creationId xmlns:a16="http://schemas.microsoft.com/office/drawing/2014/main" id="{1AE89C42-A584-4440-AA14-8E4B479ABCB6}"/>
                </a:ext>
              </a:extLst>
            </p:cNvPr>
            <p:cNvGrpSpPr>
              <a:grpSpLocks/>
            </p:cNvGrpSpPr>
            <p:nvPr/>
          </p:nvGrpSpPr>
          <p:grpSpPr bwMode="auto">
            <a:xfrm>
              <a:off x="2737" y="2356"/>
              <a:ext cx="1093" cy="551"/>
              <a:chOff x="2722" y="2212"/>
              <a:chExt cx="1161" cy="601"/>
            </a:xfrm>
          </p:grpSpPr>
          <p:sp>
            <p:nvSpPr>
              <p:cNvPr id="11" name="Oval 14">
                <a:extLst>
                  <a:ext uri="{FF2B5EF4-FFF2-40B4-BE49-F238E27FC236}">
                    <a16:creationId xmlns:a16="http://schemas.microsoft.com/office/drawing/2014/main" id="{B7AE84FF-F465-4A9C-A3FA-2F1D9BB6F878}"/>
                  </a:ext>
                </a:extLst>
              </p:cNvPr>
              <p:cNvSpPr>
                <a:spLocks noChangeArrowheads="1"/>
              </p:cNvSpPr>
              <p:nvPr/>
            </p:nvSpPr>
            <p:spPr bwMode="auto">
              <a:xfrm>
                <a:off x="2740" y="2212"/>
                <a:ext cx="568" cy="56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2" name="Rectangle 15">
                <a:extLst>
                  <a:ext uri="{FF2B5EF4-FFF2-40B4-BE49-F238E27FC236}">
                    <a16:creationId xmlns:a16="http://schemas.microsoft.com/office/drawing/2014/main" id="{FA2C3E8A-0E5E-424C-A4A4-D9966458435D}"/>
                  </a:ext>
                </a:extLst>
              </p:cNvPr>
              <p:cNvSpPr>
                <a:spLocks noChangeArrowheads="1"/>
              </p:cNvSpPr>
              <p:nvPr/>
            </p:nvSpPr>
            <p:spPr bwMode="auto">
              <a:xfrm>
                <a:off x="2722" y="2288"/>
                <a:ext cx="1161" cy="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000" b="1" dirty="0">
                    <a:solidFill>
                      <a:prstClr val="black"/>
                    </a:solidFill>
                  </a:rPr>
                  <a:t>Optimized</a:t>
                </a:r>
              </a:p>
              <a:p>
                <a:pPr>
                  <a:spcBef>
                    <a:spcPct val="0"/>
                  </a:spcBef>
                </a:pPr>
                <a:r>
                  <a:rPr lang="en-US" sz="1000" b="1" dirty="0">
                    <a:solidFill>
                      <a:prstClr val="black"/>
                    </a:solidFill>
                  </a:rPr>
                  <a:t>System</a:t>
                </a:r>
              </a:p>
            </p:txBody>
          </p:sp>
        </p:grpSp>
      </p:grpSp>
    </p:spTree>
    <p:extLst>
      <p:ext uri="{BB962C8B-B14F-4D97-AF65-F5344CB8AC3E}">
        <p14:creationId xmlns:p14="http://schemas.microsoft.com/office/powerpoint/2010/main" val="208896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B9867334-0A5F-4822-B062-940283B265A8}"/>
              </a:ext>
            </a:extLst>
          </p:cNvPr>
          <p:cNvSpPr>
            <a:spLocks noChangeArrowheads="1"/>
          </p:cNvSpPr>
          <p:nvPr/>
        </p:nvSpPr>
        <p:spPr bwMode="auto">
          <a:xfrm>
            <a:off x="3962400" y="1416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0" name="Rectangle 4">
            <a:extLst>
              <a:ext uri="{FF2B5EF4-FFF2-40B4-BE49-F238E27FC236}">
                <a16:creationId xmlns:a16="http://schemas.microsoft.com/office/drawing/2014/main" id="{4CE9838E-9C61-4BAA-AC19-C48463074D97}"/>
              </a:ext>
            </a:extLst>
          </p:cNvPr>
          <p:cNvSpPr>
            <a:spLocks noChangeArrowheads="1"/>
          </p:cNvSpPr>
          <p:nvPr/>
        </p:nvSpPr>
        <p:spPr bwMode="auto">
          <a:xfrm>
            <a:off x="5486400" y="1416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1" name="Rectangle 5">
            <a:extLst>
              <a:ext uri="{FF2B5EF4-FFF2-40B4-BE49-F238E27FC236}">
                <a16:creationId xmlns:a16="http://schemas.microsoft.com/office/drawing/2014/main" id="{1B5BB769-FE53-486B-8B19-8C97D8C289F2}"/>
              </a:ext>
            </a:extLst>
          </p:cNvPr>
          <p:cNvSpPr>
            <a:spLocks noChangeArrowheads="1"/>
          </p:cNvSpPr>
          <p:nvPr/>
        </p:nvSpPr>
        <p:spPr bwMode="auto">
          <a:xfrm>
            <a:off x="7010400" y="1416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2" name="Rectangle 6">
            <a:extLst>
              <a:ext uri="{FF2B5EF4-FFF2-40B4-BE49-F238E27FC236}">
                <a16:creationId xmlns:a16="http://schemas.microsoft.com/office/drawing/2014/main" id="{9B3BA794-5CF5-4519-9462-CF33E84CBDC3}"/>
              </a:ext>
            </a:extLst>
          </p:cNvPr>
          <p:cNvSpPr>
            <a:spLocks noChangeArrowheads="1"/>
          </p:cNvSpPr>
          <p:nvPr/>
        </p:nvSpPr>
        <p:spPr bwMode="auto">
          <a:xfrm>
            <a:off x="3962400" y="2940424"/>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3" name="Rectangle 7">
            <a:extLst>
              <a:ext uri="{FF2B5EF4-FFF2-40B4-BE49-F238E27FC236}">
                <a16:creationId xmlns:a16="http://schemas.microsoft.com/office/drawing/2014/main" id="{23CA5DF7-AE14-4662-9652-D96F377AC8CA}"/>
              </a:ext>
            </a:extLst>
          </p:cNvPr>
          <p:cNvSpPr>
            <a:spLocks noChangeArrowheads="1"/>
          </p:cNvSpPr>
          <p:nvPr/>
        </p:nvSpPr>
        <p:spPr bwMode="auto">
          <a:xfrm>
            <a:off x="5486400" y="2940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4" name="Rectangle 8">
            <a:extLst>
              <a:ext uri="{FF2B5EF4-FFF2-40B4-BE49-F238E27FC236}">
                <a16:creationId xmlns:a16="http://schemas.microsoft.com/office/drawing/2014/main" id="{1DBF8B46-58EB-4360-B005-5CEF73C63B02}"/>
              </a:ext>
            </a:extLst>
          </p:cNvPr>
          <p:cNvSpPr>
            <a:spLocks noChangeArrowheads="1"/>
          </p:cNvSpPr>
          <p:nvPr/>
        </p:nvSpPr>
        <p:spPr bwMode="auto">
          <a:xfrm>
            <a:off x="7010400" y="2940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5" name="Rectangle 9">
            <a:extLst>
              <a:ext uri="{FF2B5EF4-FFF2-40B4-BE49-F238E27FC236}">
                <a16:creationId xmlns:a16="http://schemas.microsoft.com/office/drawing/2014/main" id="{0C0551FF-A0AE-4F8F-8CD8-15B3B2C01E2A}"/>
              </a:ext>
            </a:extLst>
          </p:cNvPr>
          <p:cNvSpPr>
            <a:spLocks noChangeArrowheads="1"/>
          </p:cNvSpPr>
          <p:nvPr/>
        </p:nvSpPr>
        <p:spPr bwMode="auto">
          <a:xfrm>
            <a:off x="3962400" y="4464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6" name="Rectangle 10">
            <a:extLst>
              <a:ext uri="{FF2B5EF4-FFF2-40B4-BE49-F238E27FC236}">
                <a16:creationId xmlns:a16="http://schemas.microsoft.com/office/drawing/2014/main" id="{089FD5A8-7887-45B5-A20F-F7B57E9C0BF4}"/>
              </a:ext>
            </a:extLst>
          </p:cNvPr>
          <p:cNvSpPr>
            <a:spLocks noChangeArrowheads="1"/>
          </p:cNvSpPr>
          <p:nvPr/>
        </p:nvSpPr>
        <p:spPr bwMode="auto">
          <a:xfrm>
            <a:off x="5486400" y="4464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7" name="Rectangle 11">
            <a:extLst>
              <a:ext uri="{FF2B5EF4-FFF2-40B4-BE49-F238E27FC236}">
                <a16:creationId xmlns:a16="http://schemas.microsoft.com/office/drawing/2014/main" id="{F5EC15E5-90A7-4310-A53B-F53732628DF3}"/>
              </a:ext>
            </a:extLst>
          </p:cNvPr>
          <p:cNvSpPr>
            <a:spLocks noChangeArrowheads="1"/>
          </p:cNvSpPr>
          <p:nvPr/>
        </p:nvSpPr>
        <p:spPr bwMode="auto">
          <a:xfrm>
            <a:off x="7010400" y="446442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8" name="Text Box 12">
            <a:extLst>
              <a:ext uri="{FF2B5EF4-FFF2-40B4-BE49-F238E27FC236}">
                <a16:creationId xmlns:a16="http://schemas.microsoft.com/office/drawing/2014/main" id="{E68A27F1-5CD0-4937-A631-3D3D56DD8EA4}"/>
              </a:ext>
            </a:extLst>
          </p:cNvPr>
          <p:cNvSpPr txBox="1">
            <a:spLocks noChangeArrowheads="1"/>
          </p:cNvSpPr>
          <p:nvPr/>
        </p:nvSpPr>
        <p:spPr bwMode="auto">
          <a:xfrm>
            <a:off x="3962400" y="3048000"/>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4</a:t>
            </a:r>
          </a:p>
        </p:txBody>
      </p:sp>
      <p:sp>
        <p:nvSpPr>
          <p:cNvPr id="15" name="Rectangle 2">
            <a:extLst>
              <a:ext uri="{FF2B5EF4-FFF2-40B4-BE49-F238E27FC236}">
                <a16:creationId xmlns:a16="http://schemas.microsoft.com/office/drawing/2014/main" id="{D0869C41-4644-485A-BFBF-94DFF30DB6D2}"/>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a:extLst>
              <a:ext uri="{FF2B5EF4-FFF2-40B4-BE49-F238E27FC236}">
                <a16:creationId xmlns:a16="http://schemas.microsoft.com/office/drawing/2014/main" id="{DB52F284-F319-4812-8C51-EB290C392307}"/>
              </a:ext>
            </a:extLst>
          </p:cNvPr>
          <p:cNvSpPr>
            <a:spLocks noChangeArrowheads="1"/>
          </p:cNvSpPr>
          <p:nvPr/>
        </p:nvSpPr>
        <p:spPr bwMode="auto">
          <a:xfrm>
            <a:off x="3962400" y="1434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4" name="Rectangle 4">
            <a:extLst>
              <a:ext uri="{FF2B5EF4-FFF2-40B4-BE49-F238E27FC236}">
                <a16:creationId xmlns:a16="http://schemas.microsoft.com/office/drawing/2014/main" id="{4BC777F7-1BCA-4319-B473-A7F8FE94DE95}"/>
              </a:ext>
            </a:extLst>
          </p:cNvPr>
          <p:cNvSpPr>
            <a:spLocks noChangeArrowheads="1"/>
          </p:cNvSpPr>
          <p:nvPr/>
        </p:nvSpPr>
        <p:spPr bwMode="auto">
          <a:xfrm>
            <a:off x="5486400" y="1434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5" name="Rectangle 5">
            <a:extLst>
              <a:ext uri="{FF2B5EF4-FFF2-40B4-BE49-F238E27FC236}">
                <a16:creationId xmlns:a16="http://schemas.microsoft.com/office/drawing/2014/main" id="{AE7ECF99-4D8A-4AF3-97E3-FCD184AEE01E}"/>
              </a:ext>
            </a:extLst>
          </p:cNvPr>
          <p:cNvSpPr>
            <a:spLocks noChangeArrowheads="1"/>
          </p:cNvSpPr>
          <p:nvPr/>
        </p:nvSpPr>
        <p:spPr bwMode="auto">
          <a:xfrm>
            <a:off x="7010400" y="1434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6" name="Rectangle 6">
            <a:extLst>
              <a:ext uri="{FF2B5EF4-FFF2-40B4-BE49-F238E27FC236}">
                <a16:creationId xmlns:a16="http://schemas.microsoft.com/office/drawing/2014/main" id="{329A67E7-875F-4449-AE4E-4DD5F421F6C6}"/>
              </a:ext>
            </a:extLst>
          </p:cNvPr>
          <p:cNvSpPr>
            <a:spLocks noChangeArrowheads="1"/>
          </p:cNvSpPr>
          <p:nvPr/>
        </p:nvSpPr>
        <p:spPr bwMode="auto">
          <a:xfrm>
            <a:off x="3962400" y="2958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7" name="Rectangle 7">
            <a:extLst>
              <a:ext uri="{FF2B5EF4-FFF2-40B4-BE49-F238E27FC236}">
                <a16:creationId xmlns:a16="http://schemas.microsoft.com/office/drawing/2014/main" id="{B41B7699-35CE-4D77-A1B7-14EC0435C8CA}"/>
              </a:ext>
            </a:extLst>
          </p:cNvPr>
          <p:cNvSpPr>
            <a:spLocks noChangeArrowheads="1"/>
          </p:cNvSpPr>
          <p:nvPr/>
        </p:nvSpPr>
        <p:spPr bwMode="auto">
          <a:xfrm>
            <a:off x="5486400" y="2958353"/>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8" name="Rectangle 8">
            <a:extLst>
              <a:ext uri="{FF2B5EF4-FFF2-40B4-BE49-F238E27FC236}">
                <a16:creationId xmlns:a16="http://schemas.microsoft.com/office/drawing/2014/main" id="{E18FBAF5-DFEC-4666-AFB2-7EEF390B9025}"/>
              </a:ext>
            </a:extLst>
          </p:cNvPr>
          <p:cNvSpPr>
            <a:spLocks noChangeArrowheads="1"/>
          </p:cNvSpPr>
          <p:nvPr/>
        </p:nvSpPr>
        <p:spPr bwMode="auto">
          <a:xfrm>
            <a:off x="7010400" y="2958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9" name="Rectangle 9">
            <a:extLst>
              <a:ext uri="{FF2B5EF4-FFF2-40B4-BE49-F238E27FC236}">
                <a16:creationId xmlns:a16="http://schemas.microsoft.com/office/drawing/2014/main" id="{39064CBE-5C30-4C59-9548-9322F2BDFE48}"/>
              </a:ext>
            </a:extLst>
          </p:cNvPr>
          <p:cNvSpPr>
            <a:spLocks noChangeArrowheads="1"/>
          </p:cNvSpPr>
          <p:nvPr/>
        </p:nvSpPr>
        <p:spPr bwMode="auto">
          <a:xfrm>
            <a:off x="3962400" y="4482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0" name="Rectangle 10">
            <a:extLst>
              <a:ext uri="{FF2B5EF4-FFF2-40B4-BE49-F238E27FC236}">
                <a16:creationId xmlns:a16="http://schemas.microsoft.com/office/drawing/2014/main" id="{E512F753-4FA2-4CD4-B2D0-3C29FE3D7756}"/>
              </a:ext>
            </a:extLst>
          </p:cNvPr>
          <p:cNvSpPr>
            <a:spLocks noChangeArrowheads="1"/>
          </p:cNvSpPr>
          <p:nvPr/>
        </p:nvSpPr>
        <p:spPr bwMode="auto">
          <a:xfrm>
            <a:off x="5486400" y="4482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1" name="Rectangle 11">
            <a:extLst>
              <a:ext uri="{FF2B5EF4-FFF2-40B4-BE49-F238E27FC236}">
                <a16:creationId xmlns:a16="http://schemas.microsoft.com/office/drawing/2014/main" id="{16F60504-2661-42FC-812B-FCAA9E25921C}"/>
              </a:ext>
            </a:extLst>
          </p:cNvPr>
          <p:cNvSpPr>
            <a:spLocks noChangeArrowheads="1"/>
          </p:cNvSpPr>
          <p:nvPr/>
        </p:nvSpPr>
        <p:spPr bwMode="auto">
          <a:xfrm>
            <a:off x="7010400" y="448235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2" name="Text Box 12">
            <a:extLst>
              <a:ext uri="{FF2B5EF4-FFF2-40B4-BE49-F238E27FC236}">
                <a16:creationId xmlns:a16="http://schemas.microsoft.com/office/drawing/2014/main" id="{7E823A1C-D8EB-4A1E-A045-06F47C1B80BE}"/>
              </a:ext>
            </a:extLst>
          </p:cNvPr>
          <p:cNvSpPr txBox="1">
            <a:spLocks noChangeArrowheads="1"/>
          </p:cNvSpPr>
          <p:nvPr/>
        </p:nvSpPr>
        <p:spPr bwMode="auto">
          <a:xfrm>
            <a:off x="5486400" y="3098987"/>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5</a:t>
            </a:r>
          </a:p>
        </p:txBody>
      </p:sp>
      <p:sp>
        <p:nvSpPr>
          <p:cNvPr id="15" name="Rectangle 2">
            <a:extLst>
              <a:ext uri="{FF2B5EF4-FFF2-40B4-BE49-F238E27FC236}">
                <a16:creationId xmlns:a16="http://schemas.microsoft.com/office/drawing/2014/main" id="{56E8512A-E871-4A13-9BC8-5F335AC53E6B}"/>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id="{2852E8BE-6FEC-4D66-9161-96C2BB905238}"/>
              </a:ext>
            </a:extLst>
          </p:cNvPr>
          <p:cNvSpPr>
            <a:spLocks noChangeArrowheads="1"/>
          </p:cNvSpPr>
          <p:nvPr/>
        </p:nvSpPr>
        <p:spPr bwMode="auto">
          <a:xfrm>
            <a:off x="3962400" y="1515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8" name="Rectangle 4">
            <a:extLst>
              <a:ext uri="{FF2B5EF4-FFF2-40B4-BE49-F238E27FC236}">
                <a16:creationId xmlns:a16="http://schemas.microsoft.com/office/drawing/2014/main" id="{7611354D-8364-481F-89C5-1693CA016BBB}"/>
              </a:ext>
            </a:extLst>
          </p:cNvPr>
          <p:cNvSpPr>
            <a:spLocks noChangeArrowheads="1"/>
          </p:cNvSpPr>
          <p:nvPr/>
        </p:nvSpPr>
        <p:spPr bwMode="auto">
          <a:xfrm>
            <a:off x="5486400" y="151503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9" name="Rectangle 5">
            <a:extLst>
              <a:ext uri="{FF2B5EF4-FFF2-40B4-BE49-F238E27FC236}">
                <a16:creationId xmlns:a16="http://schemas.microsoft.com/office/drawing/2014/main" id="{0D286984-2304-429E-8B78-0FFE0DDD7BC5}"/>
              </a:ext>
            </a:extLst>
          </p:cNvPr>
          <p:cNvSpPr>
            <a:spLocks noChangeArrowheads="1"/>
          </p:cNvSpPr>
          <p:nvPr/>
        </p:nvSpPr>
        <p:spPr bwMode="auto">
          <a:xfrm>
            <a:off x="7012641" y="151503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Rectangle 6">
            <a:extLst>
              <a:ext uri="{FF2B5EF4-FFF2-40B4-BE49-F238E27FC236}">
                <a16:creationId xmlns:a16="http://schemas.microsoft.com/office/drawing/2014/main" id="{1C0CA4FF-1F85-4100-A59C-A2C628635504}"/>
              </a:ext>
            </a:extLst>
          </p:cNvPr>
          <p:cNvSpPr>
            <a:spLocks noChangeArrowheads="1"/>
          </p:cNvSpPr>
          <p:nvPr/>
        </p:nvSpPr>
        <p:spPr bwMode="auto">
          <a:xfrm>
            <a:off x="3962400" y="3039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1" name="Rectangle 7">
            <a:extLst>
              <a:ext uri="{FF2B5EF4-FFF2-40B4-BE49-F238E27FC236}">
                <a16:creationId xmlns:a16="http://schemas.microsoft.com/office/drawing/2014/main" id="{50A85D43-C265-45CD-8444-554ABEE9A489}"/>
              </a:ext>
            </a:extLst>
          </p:cNvPr>
          <p:cNvSpPr>
            <a:spLocks noChangeArrowheads="1"/>
          </p:cNvSpPr>
          <p:nvPr/>
        </p:nvSpPr>
        <p:spPr bwMode="auto">
          <a:xfrm>
            <a:off x="5486400" y="3039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2" name="Rectangle 8">
            <a:extLst>
              <a:ext uri="{FF2B5EF4-FFF2-40B4-BE49-F238E27FC236}">
                <a16:creationId xmlns:a16="http://schemas.microsoft.com/office/drawing/2014/main" id="{66ED699B-1475-4618-932F-A58DDF8BF96D}"/>
              </a:ext>
            </a:extLst>
          </p:cNvPr>
          <p:cNvSpPr>
            <a:spLocks noChangeArrowheads="1"/>
          </p:cNvSpPr>
          <p:nvPr/>
        </p:nvSpPr>
        <p:spPr bwMode="auto">
          <a:xfrm>
            <a:off x="7010400" y="3048000"/>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3" name="Rectangle 9">
            <a:extLst>
              <a:ext uri="{FF2B5EF4-FFF2-40B4-BE49-F238E27FC236}">
                <a16:creationId xmlns:a16="http://schemas.microsoft.com/office/drawing/2014/main" id="{2B96677E-CCE1-4766-A5E5-5880A8A8FF32}"/>
              </a:ext>
            </a:extLst>
          </p:cNvPr>
          <p:cNvSpPr>
            <a:spLocks noChangeArrowheads="1"/>
          </p:cNvSpPr>
          <p:nvPr/>
        </p:nvSpPr>
        <p:spPr bwMode="auto">
          <a:xfrm>
            <a:off x="3962400" y="4563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4" name="Rectangle 10">
            <a:extLst>
              <a:ext uri="{FF2B5EF4-FFF2-40B4-BE49-F238E27FC236}">
                <a16:creationId xmlns:a16="http://schemas.microsoft.com/office/drawing/2014/main" id="{945647A8-D279-4B15-A6EE-1E1203DF7A44}"/>
              </a:ext>
            </a:extLst>
          </p:cNvPr>
          <p:cNvSpPr>
            <a:spLocks noChangeArrowheads="1"/>
          </p:cNvSpPr>
          <p:nvPr/>
        </p:nvSpPr>
        <p:spPr bwMode="auto">
          <a:xfrm>
            <a:off x="5486400" y="4563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5" name="Rectangle 11">
            <a:extLst>
              <a:ext uri="{FF2B5EF4-FFF2-40B4-BE49-F238E27FC236}">
                <a16:creationId xmlns:a16="http://schemas.microsoft.com/office/drawing/2014/main" id="{2160DF05-7E75-43E7-818F-70FBE190E38C}"/>
              </a:ext>
            </a:extLst>
          </p:cNvPr>
          <p:cNvSpPr>
            <a:spLocks noChangeArrowheads="1"/>
          </p:cNvSpPr>
          <p:nvPr/>
        </p:nvSpPr>
        <p:spPr bwMode="auto">
          <a:xfrm>
            <a:off x="7010400" y="456303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6" name="Text Box 12">
            <a:extLst>
              <a:ext uri="{FF2B5EF4-FFF2-40B4-BE49-F238E27FC236}">
                <a16:creationId xmlns:a16="http://schemas.microsoft.com/office/drawing/2014/main" id="{91F3C5E0-6978-46C9-8663-64A8C5091A7B}"/>
              </a:ext>
            </a:extLst>
          </p:cNvPr>
          <p:cNvSpPr txBox="1">
            <a:spLocks noChangeArrowheads="1"/>
          </p:cNvSpPr>
          <p:nvPr/>
        </p:nvSpPr>
        <p:spPr bwMode="auto">
          <a:xfrm>
            <a:off x="7086600" y="3048000"/>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6</a:t>
            </a:r>
          </a:p>
        </p:txBody>
      </p:sp>
      <p:sp>
        <p:nvSpPr>
          <p:cNvPr id="15" name="Rectangle 2">
            <a:extLst>
              <a:ext uri="{FF2B5EF4-FFF2-40B4-BE49-F238E27FC236}">
                <a16:creationId xmlns:a16="http://schemas.microsoft.com/office/drawing/2014/main" id="{996E89EF-3B4F-48D4-93C6-999A3987EA39}"/>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a:extLst>
              <a:ext uri="{FF2B5EF4-FFF2-40B4-BE49-F238E27FC236}">
                <a16:creationId xmlns:a16="http://schemas.microsoft.com/office/drawing/2014/main" id="{EC2AE32F-9681-4723-9BBB-2A5B1B502BA9}"/>
              </a:ext>
            </a:extLst>
          </p:cNvPr>
          <p:cNvSpPr>
            <a:spLocks noChangeArrowheads="1"/>
          </p:cNvSpPr>
          <p:nvPr/>
        </p:nvSpPr>
        <p:spPr bwMode="auto">
          <a:xfrm>
            <a:off x="3962400" y="1443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2" name="Rectangle 4">
            <a:extLst>
              <a:ext uri="{FF2B5EF4-FFF2-40B4-BE49-F238E27FC236}">
                <a16:creationId xmlns:a16="http://schemas.microsoft.com/office/drawing/2014/main" id="{EB131C92-FA69-4CC4-A628-C0206C160A3A}"/>
              </a:ext>
            </a:extLst>
          </p:cNvPr>
          <p:cNvSpPr>
            <a:spLocks noChangeArrowheads="1"/>
          </p:cNvSpPr>
          <p:nvPr/>
        </p:nvSpPr>
        <p:spPr bwMode="auto">
          <a:xfrm>
            <a:off x="5486400" y="1443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3" name="Rectangle 5">
            <a:extLst>
              <a:ext uri="{FF2B5EF4-FFF2-40B4-BE49-F238E27FC236}">
                <a16:creationId xmlns:a16="http://schemas.microsoft.com/office/drawing/2014/main" id="{7A73500B-DABC-4406-9B00-82272FC9BD55}"/>
              </a:ext>
            </a:extLst>
          </p:cNvPr>
          <p:cNvSpPr>
            <a:spLocks noChangeArrowheads="1"/>
          </p:cNvSpPr>
          <p:nvPr/>
        </p:nvSpPr>
        <p:spPr bwMode="auto">
          <a:xfrm>
            <a:off x="7010400" y="1443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4" name="Rectangle 6">
            <a:extLst>
              <a:ext uri="{FF2B5EF4-FFF2-40B4-BE49-F238E27FC236}">
                <a16:creationId xmlns:a16="http://schemas.microsoft.com/office/drawing/2014/main" id="{8F67A46D-E4B0-45AA-A1E1-10627CC250A0}"/>
              </a:ext>
            </a:extLst>
          </p:cNvPr>
          <p:cNvSpPr>
            <a:spLocks noChangeArrowheads="1"/>
          </p:cNvSpPr>
          <p:nvPr/>
        </p:nvSpPr>
        <p:spPr bwMode="auto">
          <a:xfrm>
            <a:off x="3962400" y="2967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5" name="Rectangle 7">
            <a:extLst>
              <a:ext uri="{FF2B5EF4-FFF2-40B4-BE49-F238E27FC236}">
                <a16:creationId xmlns:a16="http://schemas.microsoft.com/office/drawing/2014/main" id="{E3760884-E91D-44FF-B0BF-3B76026FAFA5}"/>
              </a:ext>
            </a:extLst>
          </p:cNvPr>
          <p:cNvSpPr>
            <a:spLocks noChangeArrowheads="1"/>
          </p:cNvSpPr>
          <p:nvPr/>
        </p:nvSpPr>
        <p:spPr bwMode="auto">
          <a:xfrm>
            <a:off x="5486400" y="2967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6" name="Rectangle 8">
            <a:extLst>
              <a:ext uri="{FF2B5EF4-FFF2-40B4-BE49-F238E27FC236}">
                <a16:creationId xmlns:a16="http://schemas.microsoft.com/office/drawing/2014/main" id="{4B392809-79A0-4C1E-B6AB-D6AD5E3849D5}"/>
              </a:ext>
            </a:extLst>
          </p:cNvPr>
          <p:cNvSpPr>
            <a:spLocks noChangeArrowheads="1"/>
          </p:cNvSpPr>
          <p:nvPr/>
        </p:nvSpPr>
        <p:spPr bwMode="auto">
          <a:xfrm>
            <a:off x="7010400" y="2967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7" name="Rectangle 9">
            <a:extLst>
              <a:ext uri="{FF2B5EF4-FFF2-40B4-BE49-F238E27FC236}">
                <a16:creationId xmlns:a16="http://schemas.microsoft.com/office/drawing/2014/main" id="{6EB78EA2-A010-497E-BAB5-9541F6B85BAB}"/>
              </a:ext>
            </a:extLst>
          </p:cNvPr>
          <p:cNvSpPr>
            <a:spLocks noChangeArrowheads="1"/>
          </p:cNvSpPr>
          <p:nvPr/>
        </p:nvSpPr>
        <p:spPr bwMode="auto">
          <a:xfrm>
            <a:off x="3962400" y="4491318"/>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8" name="Rectangle 10">
            <a:extLst>
              <a:ext uri="{FF2B5EF4-FFF2-40B4-BE49-F238E27FC236}">
                <a16:creationId xmlns:a16="http://schemas.microsoft.com/office/drawing/2014/main" id="{EE1FC62D-4AEE-4B54-8A30-8494C9E9739E}"/>
              </a:ext>
            </a:extLst>
          </p:cNvPr>
          <p:cNvSpPr>
            <a:spLocks noChangeArrowheads="1"/>
          </p:cNvSpPr>
          <p:nvPr/>
        </p:nvSpPr>
        <p:spPr bwMode="auto">
          <a:xfrm>
            <a:off x="5486400" y="4491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9" name="Rectangle 11">
            <a:extLst>
              <a:ext uri="{FF2B5EF4-FFF2-40B4-BE49-F238E27FC236}">
                <a16:creationId xmlns:a16="http://schemas.microsoft.com/office/drawing/2014/main" id="{731A39F6-F71C-4E7D-83DA-CAC85F34CA6E}"/>
              </a:ext>
            </a:extLst>
          </p:cNvPr>
          <p:cNvSpPr>
            <a:spLocks noChangeArrowheads="1"/>
          </p:cNvSpPr>
          <p:nvPr/>
        </p:nvSpPr>
        <p:spPr bwMode="auto">
          <a:xfrm>
            <a:off x="7010400" y="449131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0" name="Text Box 12">
            <a:extLst>
              <a:ext uri="{FF2B5EF4-FFF2-40B4-BE49-F238E27FC236}">
                <a16:creationId xmlns:a16="http://schemas.microsoft.com/office/drawing/2014/main" id="{84DC692A-7418-4632-957A-9119D6F5CE8A}"/>
              </a:ext>
            </a:extLst>
          </p:cNvPr>
          <p:cNvSpPr txBox="1">
            <a:spLocks noChangeArrowheads="1"/>
          </p:cNvSpPr>
          <p:nvPr/>
        </p:nvSpPr>
        <p:spPr bwMode="auto">
          <a:xfrm>
            <a:off x="3962400" y="4491318"/>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7</a:t>
            </a:r>
          </a:p>
        </p:txBody>
      </p:sp>
      <p:sp>
        <p:nvSpPr>
          <p:cNvPr id="15" name="Rectangle 2">
            <a:extLst>
              <a:ext uri="{FF2B5EF4-FFF2-40B4-BE49-F238E27FC236}">
                <a16:creationId xmlns:a16="http://schemas.microsoft.com/office/drawing/2014/main" id="{65970B24-28D3-42A4-B51F-29B2FD709994}"/>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a:extLst>
              <a:ext uri="{FF2B5EF4-FFF2-40B4-BE49-F238E27FC236}">
                <a16:creationId xmlns:a16="http://schemas.microsoft.com/office/drawing/2014/main" id="{454E738B-7996-4DA1-816E-2C6553270FA2}"/>
              </a:ext>
            </a:extLst>
          </p:cNvPr>
          <p:cNvSpPr>
            <a:spLocks noChangeArrowheads="1"/>
          </p:cNvSpPr>
          <p:nvPr/>
        </p:nvSpPr>
        <p:spPr bwMode="auto">
          <a:xfrm>
            <a:off x="3962400" y="1461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6" name="Rectangle 4">
            <a:extLst>
              <a:ext uri="{FF2B5EF4-FFF2-40B4-BE49-F238E27FC236}">
                <a16:creationId xmlns:a16="http://schemas.microsoft.com/office/drawing/2014/main" id="{7DD841A2-D9FE-4ADC-9453-A937650FF29A}"/>
              </a:ext>
            </a:extLst>
          </p:cNvPr>
          <p:cNvSpPr>
            <a:spLocks noChangeArrowheads="1"/>
          </p:cNvSpPr>
          <p:nvPr/>
        </p:nvSpPr>
        <p:spPr bwMode="auto">
          <a:xfrm>
            <a:off x="5486400" y="1461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7" name="Rectangle 5">
            <a:extLst>
              <a:ext uri="{FF2B5EF4-FFF2-40B4-BE49-F238E27FC236}">
                <a16:creationId xmlns:a16="http://schemas.microsoft.com/office/drawing/2014/main" id="{51536341-5830-4F6D-82F8-FC15E217BBBD}"/>
              </a:ext>
            </a:extLst>
          </p:cNvPr>
          <p:cNvSpPr>
            <a:spLocks noChangeArrowheads="1"/>
          </p:cNvSpPr>
          <p:nvPr/>
        </p:nvSpPr>
        <p:spPr bwMode="auto">
          <a:xfrm>
            <a:off x="7010400" y="1461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8" name="Rectangle 6">
            <a:extLst>
              <a:ext uri="{FF2B5EF4-FFF2-40B4-BE49-F238E27FC236}">
                <a16:creationId xmlns:a16="http://schemas.microsoft.com/office/drawing/2014/main" id="{04E99388-0F87-4A45-87F6-C5B1CE1DDC7B}"/>
              </a:ext>
            </a:extLst>
          </p:cNvPr>
          <p:cNvSpPr>
            <a:spLocks noChangeArrowheads="1"/>
          </p:cNvSpPr>
          <p:nvPr/>
        </p:nvSpPr>
        <p:spPr bwMode="auto">
          <a:xfrm>
            <a:off x="3962400" y="2985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Rectangle 7">
            <a:extLst>
              <a:ext uri="{FF2B5EF4-FFF2-40B4-BE49-F238E27FC236}">
                <a16:creationId xmlns:a16="http://schemas.microsoft.com/office/drawing/2014/main" id="{17676B24-78A5-4338-83BC-1E3533835E5F}"/>
              </a:ext>
            </a:extLst>
          </p:cNvPr>
          <p:cNvSpPr>
            <a:spLocks noChangeArrowheads="1"/>
          </p:cNvSpPr>
          <p:nvPr/>
        </p:nvSpPr>
        <p:spPr bwMode="auto">
          <a:xfrm>
            <a:off x="5486400" y="2985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0" name="Rectangle 8">
            <a:extLst>
              <a:ext uri="{FF2B5EF4-FFF2-40B4-BE49-F238E27FC236}">
                <a16:creationId xmlns:a16="http://schemas.microsoft.com/office/drawing/2014/main" id="{B3AA6472-EAEC-43F4-BC9E-F20215901955}"/>
              </a:ext>
            </a:extLst>
          </p:cNvPr>
          <p:cNvSpPr>
            <a:spLocks noChangeArrowheads="1"/>
          </p:cNvSpPr>
          <p:nvPr/>
        </p:nvSpPr>
        <p:spPr bwMode="auto">
          <a:xfrm>
            <a:off x="7010400" y="2985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1" name="Rectangle 9">
            <a:extLst>
              <a:ext uri="{FF2B5EF4-FFF2-40B4-BE49-F238E27FC236}">
                <a16:creationId xmlns:a16="http://schemas.microsoft.com/office/drawing/2014/main" id="{166A27FC-D1EF-47F0-9DBF-902CE3A316E0}"/>
              </a:ext>
            </a:extLst>
          </p:cNvPr>
          <p:cNvSpPr>
            <a:spLocks noChangeArrowheads="1"/>
          </p:cNvSpPr>
          <p:nvPr/>
        </p:nvSpPr>
        <p:spPr bwMode="auto">
          <a:xfrm>
            <a:off x="3962400" y="4509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2" name="Rectangle 10">
            <a:extLst>
              <a:ext uri="{FF2B5EF4-FFF2-40B4-BE49-F238E27FC236}">
                <a16:creationId xmlns:a16="http://schemas.microsoft.com/office/drawing/2014/main" id="{2F99A5A8-4E4A-4DE8-9BEA-159A76BACD61}"/>
              </a:ext>
            </a:extLst>
          </p:cNvPr>
          <p:cNvSpPr>
            <a:spLocks noChangeArrowheads="1"/>
          </p:cNvSpPr>
          <p:nvPr/>
        </p:nvSpPr>
        <p:spPr bwMode="auto">
          <a:xfrm>
            <a:off x="5486400" y="4527176"/>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3" name="Rectangle 11">
            <a:extLst>
              <a:ext uri="{FF2B5EF4-FFF2-40B4-BE49-F238E27FC236}">
                <a16:creationId xmlns:a16="http://schemas.microsoft.com/office/drawing/2014/main" id="{F463B954-8961-49F5-98E6-27FE2B1F562A}"/>
              </a:ext>
            </a:extLst>
          </p:cNvPr>
          <p:cNvSpPr>
            <a:spLocks noChangeArrowheads="1"/>
          </p:cNvSpPr>
          <p:nvPr/>
        </p:nvSpPr>
        <p:spPr bwMode="auto">
          <a:xfrm>
            <a:off x="7010400" y="4509247"/>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4" name="Text Box 12">
            <a:extLst>
              <a:ext uri="{FF2B5EF4-FFF2-40B4-BE49-F238E27FC236}">
                <a16:creationId xmlns:a16="http://schemas.microsoft.com/office/drawing/2014/main" id="{1FFAE2B4-479E-4C77-9572-0825E30FC52E}"/>
              </a:ext>
            </a:extLst>
          </p:cNvPr>
          <p:cNvSpPr txBox="1">
            <a:spLocks noChangeArrowheads="1"/>
          </p:cNvSpPr>
          <p:nvPr/>
        </p:nvSpPr>
        <p:spPr bwMode="auto">
          <a:xfrm>
            <a:off x="5486400" y="4509247"/>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8</a:t>
            </a:r>
          </a:p>
        </p:txBody>
      </p:sp>
      <p:sp>
        <p:nvSpPr>
          <p:cNvPr id="15" name="Rectangle 2">
            <a:extLst>
              <a:ext uri="{FF2B5EF4-FFF2-40B4-BE49-F238E27FC236}">
                <a16:creationId xmlns:a16="http://schemas.microsoft.com/office/drawing/2014/main" id="{3AE5B161-FE73-4F0E-BBAD-8648EF89CE68}"/>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a:extLst>
              <a:ext uri="{FF2B5EF4-FFF2-40B4-BE49-F238E27FC236}">
                <a16:creationId xmlns:a16="http://schemas.microsoft.com/office/drawing/2014/main" id="{542D49D0-CF74-4368-8D27-8AEB6EB6E0ED}"/>
              </a:ext>
            </a:extLst>
          </p:cNvPr>
          <p:cNvSpPr>
            <a:spLocks noChangeArrowheads="1"/>
          </p:cNvSpPr>
          <p:nvPr/>
        </p:nvSpPr>
        <p:spPr bwMode="auto">
          <a:xfrm>
            <a:off x="3962400" y="1407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0" name="Rectangle 4">
            <a:extLst>
              <a:ext uri="{FF2B5EF4-FFF2-40B4-BE49-F238E27FC236}">
                <a16:creationId xmlns:a16="http://schemas.microsoft.com/office/drawing/2014/main" id="{0336DF2E-4260-45F2-B89C-B8D8088DB9EF}"/>
              </a:ext>
            </a:extLst>
          </p:cNvPr>
          <p:cNvSpPr>
            <a:spLocks noChangeArrowheads="1"/>
          </p:cNvSpPr>
          <p:nvPr/>
        </p:nvSpPr>
        <p:spPr bwMode="auto">
          <a:xfrm>
            <a:off x="5486400" y="1407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1" name="Rectangle 5">
            <a:extLst>
              <a:ext uri="{FF2B5EF4-FFF2-40B4-BE49-F238E27FC236}">
                <a16:creationId xmlns:a16="http://schemas.microsoft.com/office/drawing/2014/main" id="{370730A9-69E2-4192-9308-F351066BDD40}"/>
              </a:ext>
            </a:extLst>
          </p:cNvPr>
          <p:cNvSpPr>
            <a:spLocks noChangeArrowheads="1"/>
          </p:cNvSpPr>
          <p:nvPr/>
        </p:nvSpPr>
        <p:spPr bwMode="auto">
          <a:xfrm>
            <a:off x="7010400" y="1407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2" name="Rectangle 6">
            <a:extLst>
              <a:ext uri="{FF2B5EF4-FFF2-40B4-BE49-F238E27FC236}">
                <a16:creationId xmlns:a16="http://schemas.microsoft.com/office/drawing/2014/main" id="{9A11EB2A-9800-40A6-835E-0D5AFE1EA3D6}"/>
              </a:ext>
            </a:extLst>
          </p:cNvPr>
          <p:cNvSpPr>
            <a:spLocks noChangeArrowheads="1"/>
          </p:cNvSpPr>
          <p:nvPr/>
        </p:nvSpPr>
        <p:spPr bwMode="auto">
          <a:xfrm>
            <a:off x="3962400" y="2931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3" name="Rectangle 7">
            <a:extLst>
              <a:ext uri="{FF2B5EF4-FFF2-40B4-BE49-F238E27FC236}">
                <a16:creationId xmlns:a16="http://schemas.microsoft.com/office/drawing/2014/main" id="{76608E42-D018-4F41-9D61-E7A6ACEF670E}"/>
              </a:ext>
            </a:extLst>
          </p:cNvPr>
          <p:cNvSpPr>
            <a:spLocks noChangeArrowheads="1"/>
          </p:cNvSpPr>
          <p:nvPr/>
        </p:nvSpPr>
        <p:spPr bwMode="auto">
          <a:xfrm>
            <a:off x="5486400" y="2931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4" name="Rectangle 8">
            <a:extLst>
              <a:ext uri="{FF2B5EF4-FFF2-40B4-BE49-F238E27FC236}">
                <a16:creationId xmlns:a16="http://schemas.microsoft.com/office/drawing/2014/main" id="{0B4E1EFC-1E65-47AD-BC72-A963294CE7FF}"/>
              </a:ext>
            </a:extLst>
          </p:cNvPr>
          <p:cNvSpPr>
            <a:spLocks noChangeArrowheads="1"/>
          </p:cNvSpPr>
          <p:nvPr/>
        </p:nvSpPr>
        <p:spPr bwMode="auto">
          <a:xfrm>
            <a:off x="7010400" y="2931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5" name="Rectangle 9">
            <a:extLst>
              <a:ext uri="{FF2B5EF4-FFF2-40B4-BE49-F238E27FC236}">
                <a16:creationId xmlns:a16="http://schemas.microsoft.com/office/drawing/2014/main" id="{67DCDAD2-8FAB-49D1-96A7-A3D6A1E68405}"/>
              </a:ext>
            </a:extLst>
          </p:cNvPr>
          <p:cNvSpPr>
            <a:spLocks noChangeArrowheads="1"/>
          </p:cNvSpPr>
          <p:nvPr/>
        </p:nvSpPr>
        <p:spPr bwMode="auto">
          <a:xfrm>
            <a:off x="3962400" y="4455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6" name="Rectangle 10">
            <a:extLst>
              <a:ext uri="{FF2B5EF4-FFF2-40B4-BE49-F238E27FC236}">
                <a16:creationId xmlns:a16="http://schemas.microsoft.com/office/drawing/2014/main" id="{979676B1-5D16-4DC1-ACC2-8B54FB83A202}"/>
              </a:ext>
            </a:extLst>
          </p:cNvPr>
          <p:cNvSpPr>
            <a:spLocks noChangeArrowheads="1"/>
          </p:cNvSpPr>
          <p:nvPr/>
        </p:nvSpPr>
        <p:spPr bwMode="auto">
          <a:xfrm>
            <a:off x="5477435" y="445545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7" name="Rectangle 11">
            <a:extLst>
              <a:ext uri="{FF2B5EF4-FFF2-40B4-BE49-F238E27FC236}">
                <a16:creationId xmlns:a16="http://schemas.microsoft.com/office/drawing/2014/main" id="{A9A24883-B011-405A-B34D-A9DA998ED75A}"/>
              </a:ext>
            </a:extLst>
          </p:cNvPr>
          <p:cNvSpPr>
            <a:spLocks noChangeArrowheads="1"/>
          </p:cNvSpPr>
          <p:nvPr/>
        </p:nvSpPr>
        <p:spPr bwMode="auto">
          <a:xfrm>
            <a:off x="7010400" y="4455459"/>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8" name="Text Box 12">
            <a:extLst>
              <a:ext uri="{FF2B5EF4-FFF2-40B4-BE49-F238E27FC236}">
                <a16:creationId xmlns:a16="http://schemas.microsoft.com/office/drawing/2014/main" id="{53061C6C-E45E-4F5B-91DC-8804396CA20B}"/>
              </a:ext>
            </a:extLst>
          </p:cNvPr>
          <p:cNvSpPr txBox="1">
            <a:spLocks noChangeArrowheads="1"/>
          </p:cNvSpPr>
          <p:nvPr/>
        </p:nvSpPr>
        <p:spPr bwMode="auto">
          <a:xfrm>
            <a:off x="7010400" y="4527177"/>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9</a:t>
            </a:r>
          </a:p>
        </p:txBody>
      </p:sp>
      <p:sp>
        <p:nvSpPr>
          <p:cNvPr id="15" name="Rectangle 2">
            <a:extLst>
              <a:ext uri="{FF2B5EF4-FFF2-40B4-BE49-F238E27FC236}">
                <a16:creationId xmlns:a16="http://schemas.microsoft.com/office/drawing/2014/main" id="{56451C85-80EF-4A11-AB88-48D41807B86E}"/>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a:extLst>
              <a:ext uri="{FF2B5EF4-FFF2-40B4-BE49-F238E27FC236}">
                <a16:creationId xmlns:a16="http://schemas.microsoft.com/office/drawing/2014/main" id="{335D1841-38BE-44AB-9092-6E6D76C4C632}"/>
              </a:ext>
            </a:extLst>
          </p:cNvPr>
          <p:cNvSpPr>
            <a:spLocks noChangeArrowheads="1"/>
          </p:cNvSpPr>
          <p:nvPr/>
        </p:nvSpPr>
        <p:spPr bwMode="auto">
          <a:xfrm>
            <a:off x="3962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4" name="Rectangle 4">
            <a:extLst>
              <a:ext uri="{FF2B5EF4-FFF2-40B4-BE49-F238E27FC236}">
                <a16:creationId xmlns:a16="http://schemas.microsoft.com/office/drawing/2014/main" id="{ACB83F34-28AC-4E76-BE56-F510B6E2FD41}"/>
              </a:ext>
            </a:extLst>
          </p:cNvPr>
          <p:cNvSpPr>
            <a:spLocks noChangeArrowheads="1"/>
          </p:cNvSpPr>
          <p:nvPr/>
        </p:nvSpPr>
        <p:spPr bwMode="auto">
          <a:xfrm>
            <a:off x="5486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5" name="Rectangle 5">
            <a:extLst>
              <a:ext uri="{FF2B5EF4-FFF2-40B4-BE49-F238E27FC236}">
                <a16:creationId xmlns:a16="http://schemas.microsoft.com/office/drawing/2014/main" id="{191DAD22-3227-48F3-A4E5-942EFA709732}"/>
              </a:ext>
            </a:extLst>
          </p:cNvPr>
          <p:cNvSpPr>
            <a:spLocks noChangeArrowheads="1"/>
          </p:cNvSpPr>
          <p:nvPr/>
        </p:nvSpPr>
        <p:spPr bwMode="auto">
          <a:xfrm>
            <a:off x="7010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6" name="Rectangle 6">
            <a:extLst>
              <a:ext uri="{FF2B5EF4-FFF2-40B4-BE49-F238E27FC236}">
                <a16:creationId xmlns:a16="http://schemas.microsoft.com/office/drawing/2014/main" id="{A0AD295D-26C1-489C-BB32-672973DA670B}"/>
              </a:ext>
            </a:extLst>
          </p:cNvPr>
          <p:cNvSpPr>
            <a:spLocks noChangeArrowheads="1"/>
          </p:cNvSpPr>
          <p:nvPr/>
        </p:nvSpPr>
        <p:spPr bwMode="auto">
          <a:xfrm>
            <a:off x="3962400" y="3048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7" name="Rectangle 7">
            <a:extLst>
              <a:ext uri="{FF2B5EF4-FFF2-40B4-BE49-F238E27FC236}">
                <a16:creationId xmlns:a16="http://schemas.microsoft.com/office/drawing/2014/main" id="{C62AFBEF-113B-49E1-86FC-C5B3BF77641A}"/>
              </a:ext>
            </a:extLst>
          </p:cNvPr>
          <p:cNvSpPr>
            <a:spLocks noChangeArrowheads="1"/>
          </p:cNvSpPr>
          <p:nvPr/>
        </p:nvSpPr>
        <p:spPr bwMode="auto">
          <a:xfrm>
            <a:off x="5486400" y="3048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8" name="Rectangle 8">
            <a:extLst>
              <a:ext uri="{FF2B5EF4-FFF2-40B4-BE49-F238E27FC236}">
                <a16:creationId xmlns:a16="http://schemas.microsoft.com/office/drawing/2014/main" id="{804FEF2B-5E43-40E6-A1AE-2DF4F9BE723F}"/>
              </a:ext>
            </a:extLst>
          </p:cNvPr>
          <p:cNvSpPr>
            <a:spLocks noChangeArrowheads="1"/>
          </p:cNvSpPr>
          <p:nvPr/>
        </p:nvSpPr>
        <p:spPr bwMode="auto">
          <a:xfrm>
            <a:off x="7010400" y="3048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9" name="Rectangle 9">
            <a:extLst>
              <a:ext uri="{FF2B5EF4-FFF2-40B4-BE49-F238E27FC236}">
                <a16:creationId xmlns:a16="http://schemas.microsoft.com/office/drawing/2014/main" id="{D25AF14E-F448-457D-A4AC-4C333C113B69}"/>
              </a:ext>
            </a:extLst>
          </p:cNvPr>
          <p:cNvSpPr>
            <a:spLocks noChangeArrowheads="1"/>
          </p:cNvSpPr>
          <p:nvPr/>
        </p:nvSpPr>
        <p:spPr bwMode="auto">
          <a:xfrm>
            <a:off x="3962400" y="4572001"/>
            <a:ext cx="1524000" cy="1539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0" name="Rectangle 10">
            <a:extLst>
              <a:ext uri="{FF2B5EF4-FFF2-40B4-BE49-F238E27FC236}">
                <a16:creationId xmlns:a16="http://schemas.microsoft.com/office/drawing/2014/main" id="{C9EF0737-50F1-4DF9-885B-FDB0A317C280}"/>
              </a:ext>
            </a:extLst>
          </p:cNvPr>
          <p:cNvSpPr>
            <a:spLocks noChangeArrowheads="1"/>
          </p:cNvSpPr>
          <p:nvPr/>
        </p:nvSpPr>
        <p:spPr bwMode="auto">
          <a:xfrm>
            <a:off x="5486400" y="458787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1" name="Rectangle 11">
            <a:extLst>
              <a:ext uri="{FF2B5EF4-FFF2-40B4-BE49-F238E27FC236}">
                <a16:creationId xmlns:a16="http://schemas.microsoft.com/office/drawing/2014/main" id="{8179A269-3DCA-43F7-B242-A3700706C22E}"/>
              </a:ext>
            </a:extLst>
          </p:cNvPr>
          <p:cNvSpPr>
            <a:spLocks noChangeArrowheads="1"/>
          </p:cNvSpPr>
          <p:nvPr/>
        </p:nvSpPr>
        <p:spPr bwMode="auto">
          <a:xfrm>
            <a:off x="7010400" y="4572000"/>
            <a:ext cx="1524000" cy="15398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2" name="Rectangle 12">
            <a:extLst>
              <a:ext uri="{FF2B5EF4-FFF2-40B4-BE49-F238E27FC236}">
                <a16:creationId xmlns:a16="http://schemas.microsoft.com/office/drawing/2014/main" id="{96116277-122E-4E15-85B4-DE04F33B8B72}"/>
              </a:ext>
            </a:extLst>
          </p:cNvPr>
          <p:cNvSpPr>
            <a:spLocks noChangeArrowheads="1"/>
          </p:cNvSpPr>
          <p:nvPr/>
        </p:nvSpPr>
        <p:spPr bwMode="auto">
          <a:xfrm>
            <a:off x="3962400" y="1524000"/>
            <a:ext cx="3048000" cy="3048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3" name="Text Box 13">
            <a:extLst>
              <a:ext uri="{FF2B5EF4-FFF2-40B4-BE49-F238E27FC236}">
                <a16:creationId xmlns:a16="http://schemas.microsoft.com/office/drawing/2014/main" id="{F885DAE0-336A-442D-BD20-C290989D2CC2}"/>
              </a:ext>
            </a:extLst>
          </p:cNvPr>
          <p:cNvSpPr txBox="1">
            <a:spLocks noChangeArrowheads="1"/>
          </p:cNvSpPr>
          <p:nvPr/>
        </p:nvSpPr>
        <p:spPr bwMode="auto">
          <a:xfrm>
            <a:off x="4800600" y="2101850"/>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10</a:t>
            </a:r>
          </a:p>
        </p:txBody>
      </p:sp>
      <p:sp>
        <p:nvSpPr>
          <p:cNvPr id="16" name="Rectangle 2">
            <a:extLst>
              <a:ext uri="{FF2B5EF4-FFF2-40B4-BE49-F238E27FC236}">
                <a16:creationId xmlns:a16="http://schemas.microsoft.com/office/drawing/2014/main" id="{4B2ED08A-5170-46FF-9D1A-D9D61D542DAC}"/>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a:extLst>
              <a:ext uri="{FF2B5EF4-FFF2-40B4-BE49-F238E27FC236}">
                <a16:creationId xmlns:a16="http://schemas.microsoft.com/office/drawing/2014/main" id="{2A00B00B-F11E-47E5-BA53-C7F23AAEBC8A}"/>
              </a:ext>
            </a:extLst>
          </p:cNvPr>
          <p:cNvSpPr>
            <a:spLocks noChangeArrowheads="1"/>
          </p:cNvSpPr>
          <p:nvPr/>
        </p:nvSpPr>
        <p:spPr bwMode="auto">
          <a:xfrm>
            <a:off x="3962400" y="15001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8" name="Rectangle 4">
            <a:extLst>
              <a:ext uri="{FF2B5EF4-FFF2-40B4-BE49-F238E27FC236}">
                <a16:creationId xmlns:a16="http://schemas.microsoft.com/office/drawing/2014/main" id="{06EC298C-2C96-4F5F-8512-507C68FD93EB}"/>
              </a:ext>
            </a:extLst>
          </p:cNvPr>
          <p:cNvSpPr>
            <a:spLocks noChangeArrowheads="1"/>
          </p:cNvSpPr>
          <p:nvPr/>
        </p:nvSpPr>
        <p:spPr bwMode="auto">
          <a:xfrm>
            <a:off x="5506571" y="149136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89" name="Rectangle 5">
            <a:extLst>
              <a:ext uri="{FF2B5EF4-FFF2-40B4-BE49-F238E27FC236}">
                <a16:creationId xmlns:a16="http://schemas.microsoft.com/office/drawing/2014/main" id="{CA3B5106-1CD5-4871-AE8F-302EF406FD91}"/>
              </a:ext>
            </a:extLst>
          </p:cNvPr>
          <p:cNvSpPr>
            <a:spLocks noChangeArrowheads="1"/>
          </p:cNvSpPr>
          <p:nvPr/>
        </p:nvSpPr>
        <p:spPr bwMode="auto">
          <a:xfrm>
            <a:off x="7030571" y="148370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Rectangle 6">
            <a:extLst>
              <a:ext uri="{FF2B5EF4-FFF2-40B4-BE49-F238E27FC236}">
                <a16:creationId xmlns:a16="http://schemas.microsoft.com/office/drawing/2014/main" id="{9F3D9330-54AD-4AF9-97C7-BF7D5D345333}"/>
              </a:ext>
            </a:extLst>
          </p:cNvPr>
          <p:cNvSpPr>
            <a:spLocks noChangeArrowheads="1"/>
          </p:cNvSpPr>
          <p:nvPr/>
        </p:nvSpPr>
        <p:spPr bwMode="auto">
          <a:xfrm>
            <a:off x="3962400" y="30241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Rectangle 7">
            <a:extLst>
              <a:ext uri="{FF2B5EF4-FFF2-40B4-BE49-F238E27FC236}">
                <a16:creationId xmlns:a16="http://schemas.microsoft.com/office/drawing/2014/main" id="{5B9B74D1-6A54-478B-8BB5-494B23DFDA04}"/>
              </a:ext>
            </a:extLst>
          </p:cNvPr>
          <p:cNvSpPr>
            <a:spLocks noChangeArrowheads="1"/>
          </p:cNvSpPr>
          <p:nvPr/>
        </p:nvSpPr>
        <p:spPr bwMode="auto">
          <a:xfrm>
            <a:off x="5506571" y="301536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 name="Rectangle 8">
            <a:extLst>
              <a:ext uri="{FF2B5EF4-FFF2-40B4-BE49-F238E27FC236}">
                <a16:creationId xmlns:a16="http://schemas.microsoft.com/office/drawing/2014/main" id="{CA8D2026-10BB-4621-8128-B8A1A8830A99}"/>
              </a:ext>
            </a:extLst>
          </p:cNvPr>
          <p:cNvSpPr>
            <a:spLocks noChangeArrowheads="1"/>
          </p:cNvSpPr>
          <p:nvPr/>
        </p:nvSpPr>
        <p:spPr bwMode="auto">
          <a:xfrm>
            <a:off x="7030571" y="3015363"/>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3" name="Rectangle 9">
            <a:extLst>
              <a:ext uri="{FF2B5EF4-FFF2-40B4-BE49-F238E27FC236}">
                <a16:creationId xmlns:a16="http://schemas.microsoft.com/office/drawing/2014/main" id="{D96EAF17-E8DA-49CA-A882-6B96383D5E79}"/>
              </a:ext>
            </a:extLst>
          </p:cNvPr>
          <p:cNvSpPr>
            <a:spLocks noChangeArrowheads="1"/>
          </p:cNvSpPr>
          <p:nvPr/>
        </p:nvSpPr>
        <p:spPr bwMode="auto">
          <a:xfrm>
            <a:off x="3970806" y="454711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4" name="Rectangle 10">
            <a:extLst>
              <a:ext uri="{FF2B5EF4-FFF2-40B4-BE49-F238E27FC236}">
                <a16:creationId xmlns:a16="http://schemas.microsoft.com/office/drawing/2014/main" id="{36BF57DE-44F6-4916-8050-498EEE11DB20}"/>
              </a:ext>
            </a:extLst>
          </p:cNvPr>
          <p:cNvSpPr>
            <a:spLocks noChangeArrowheads="1"/>
          </p:cNvSpPr>
          <p:nvPr/>
        </p:nvSpPr>
        <p:spPr bwMode="auto">
          <a:xfrm>
            <a:off x="5493125" y="453829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5" name="Rectangle 11">
            <a:extLst>
              <a:ext uri="{FF2B5EF4-FFF2-40B4-BE49-F238E27FC236}">
                <a16:creationId xmlns:a16="http://schemas.microsoft.com/office/drawing/2014/main" id="{94FD46FF-8181-49BC-8FF4-CD4D11AE0CB2}"/>
              </a:ext>
            </a:extLst>
          </p:cNvPr>
          <p:cNvSpPr>
            <a:spLocks noChangeArrowheads="1"/>
          </p:cNvSpPr>
          <p:nvPr/>
        </p:nvSpPr>
        <p:spPr bwMode="auto">
          <a:xfrm>
            <a:off x="7018243" y="453829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6" name="Rectangle 12">
            <a:extLst>
              <a:ext uri="{FF2B5EF4-FFF2-40B4-BE49-F238E27FC236}">
                <a16:creationId xmlns:a16="http://schemas.microsoft.com/office/drawing/2014/main" id="{AA63C159-3407-4DDE-935D-F597B215A650}"/>
              </a:ext>
            </a:extLst>
          </p:cNvPr>
          <p:cNvSpPr>
            <a:spLocks noChangeArrowheads="1"/>
          </p:cNvSpPr>
          <p:nvPr/>
        </p:nvSpPr>
        <p:spPr bwMode="auto">
          <a:xfrm>
            <a:off x="5486400" y="1492250"/>
            <a:ext cx="3048000" cy="3048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 name="Text Box 13">
            <a:extLst>
              <a:ext uri="{FF2B5EF4-FFF2-40B4-BE49-F238E27FC236}">
                <a16:creationId xmlns:a16="http://schemas.microsoft.com/office/drawing/2014/main" id="{ECE3AF60-34A6-47BD-85C8-83D9B195AAB5}"/>
              </a:ext>
            </a:extLst>
          </p:cNvPr>
          <p:cNvSpPr txBox="1">
            <a:spLocks noChangeArrowheads="1"/>
          </p:cNvSpPr>
          <p:nvPr/>
        </p:nvSpPr>
        <p:spPr bwMode="auto">
          <a:xfrm>
            <a:off x="6324600" y="2192244"/>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11</a:t>
            </a:r>
          </a:p>
        </p:txBody>
      </p:sp>
      <p:sp>
        <p:nvSpPr>
          <p:cNvPr id="16" name="Rectangle 2">
            <a:extLst>
              <a:ext uri="{FF2B5EF4-FFF2-40B4-BE49-F238E27FC236}">
                <a16:creationId xmlns:a16="http://schemas.microsoft.com/office/drawing/2014/main" id="{CEBA9C05-05E2-4439-AC14-6669913C201B}"/>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a:extLst>
              <a:ext uri="{FF2B5EF4-FFF2-40B4-BE49-F238E27FC236}">
                <a16:creationId xmlns:a16="http://schemas.microsoft.com/office/drawing/2014/main" id="{58B5EE89-A0DF-4BEC-B0F8-10B959424C4E}"/>
              </a:ext>
            </a:extLst>
          </p:cNvPr>
          <p:cNvSpPr>
            <a:spLocks noChangeArrowheads="1"/>
          </p:cNvSpPr>
          <p:nvPr/>
        </p:nvSpPr>
        <p:spPr bwMode="auto">
          <a:xfrm>
            <a:off x="3962400" y="1447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2" name="Rectangle 4">
            <a:extLst>
              <a:ext uri="{FF2B5EF4-FFF2-40B4-BE49-F238E27FC236}">
                <a16:creationId xmlns:a16="http://schemas.microsoft.com/office/drawing/2014/main" id="{202C7B9D-922B-43A8-86C6-E12F0AA7F5C8}"/>
              </a:ext>
            </a:extLst>
          </p:cNvPr>
          <p:cNvSpPr>
            <a:spLocks noChangeArrowheads="1"/>
          </p:cNvSpPr>
          <p:nvPr/>
        </p:nvSpPr>
        <p:spPr bwMode="auto">
          <a:xfrm>
            <a:off x="5486400" y="1447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3" name="Rectangle 5">
            <a:extLst>
              <a:ext uri="{FF2B5EF4-FFF2-40B4-BE49-F238E27FC236}">
                <a16:creationId xmlns:a16="http://schemas.microsoft.com/office/drawing/2014/main" id="{7AE77B33-7FCA-4E91-90B1-BCBBF5041C7A}"/>
              </a:ext>
            </a:extLst>
          </p:cNvPr>
          <p:cNvSpPr>
            <a:spLocks noChangeArrowheads="1"/>
          </p:cNvSpPr>
          <p:nvPr/>
        </p:nvSpPr>
        <p:spPr bwMode="auto">
          <a:xfrm>
            <a:off x="7010400" y="1447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4" name="Rectangle 6">
            <a:extLst>
              <a:ext uri="{FF2B5EF4-FFF2-40B4-BE49-F238E27FC236}">
                <a16:creationId xmlns:a16="http://schemas.microsoft.com/office/drawing/2014/main" id="{CAEC7ADE-368C-46DF-91EB-9E0256981E18}"/>
              </a:ext>
            </a:extLst>
          </p:cNvPr>
          <p:cNvSpPr>
            <a:spLocks noChangeArrowheads="1"/>
          </p:cNvSpPr>
          <p:nvPr/>
        </p:nvSpPr>
        <p:spPr bwMode="auto">
          <a:xfrm>
            <a:off x="3962400" y="2971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5" name="Rectangle 7">
            <a:extLst>
              <a:ext uri="{FF2B5EF4-FFF2-40B4-BE49-F238E27FC236}">
                <a16:creationId xmlns:a16="http://schemas.microsoft.com/office/drawing/2014/main" id="{634C3BEF-04CD-40F3-9674-F8A95B0E0557}"/>
              </a:ext>
            </a:extLst>
          </p:cNvPr>
          <p:cNvSpPr>
            <a:spLocks noChangeArrowheads="1"/>
          </p:cNvSpPr>
          <p:nvPr/>
        </p:nvSpPr>
        <p:spPr bwMode="auto">
          <a:xfrm>
            <a:off x="5486400" y="2971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6" name="Rectangle 8">
            <a:extLst>
              <a:ext uri="{FF2B5EF4-FFF2-40B4-BE49-F238E27FC236}">
                <a16:creationId xmlns:a16="http://schemas.microsoft.com/office/drawing/2014/main" id="{C08A0781-57FC-455E-9C86-AD2265ED314D}"/>
              </a:ext>
            </a:extLst>
          </p:cNvPr>
          <p:cNvSpPr>
            <a:spLocks noChangeArrowheads="1"/>
          </p:cNvSpPr>
          <p:nvPr/>
        </p:nvSpPr>
        <p:spPr bwMode="auto">
          <a:xfrm>
            <a:off x="7010400" y="2971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7" name="Rectangle 9">
            <a:extLst>
              <a:ext uri="{FF2B5EF4-FFF2-40B4-BE49-F238E27FC236}">
                <a16:creationId xmlns:a16="http://schemas.microsoft.com/office/drawing/2014/main" id="{8BCEB425-DEE9-4CFE-8BF2-6862093D58EB}"/>
              </a:ext>
            </a:extLst>
          </p:cNvPr>
          <p:cNvSpPr>
            <a:spLocks noChangeArrowheads="1"/>
          </p:cNvSpPr>
          <p:nvPr/>
        </p:nvSpPr>
        <p:spPr bwMode="auto">
          <a:xfrm>
            <a:off x="3962400" y="4495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8" name="Rectangle 10">
            <a:extLst>
              <a:ext uri="{FF2B5EF4-FFF2-40B4-BE49-F238E27FC236}">
                <a16:creationId xmlns:a16="http://schemas.microsoft.com/office/drawing/2014/main" id="{F6BFC055-67A9-4301-9257-E7F4B9C9112E}"/>
              </a:ext>
            </a:extLst>
          </p:cNvPr>
          <p:cNvSpPr>
            <a:spLocks noChangeArrowheads="1"/>
          </p:cNvSpPr>
          <p:nvPr/>
        </p:nvSpPr>
        <p:spPr bwMode="auto">
          <a:xfrm>
            <a:off x="5486400" y="4495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9" name="Rectangle 11">
            <a:extLst>
              <a:ext uri="{FF2B5EF4-FFF2-40B4-BE49-F238E27FC236}">
                <a16:creationId xmlns:a16="http://schemas.microsoft.com/office/drawing/2014/main" id="{145137D9-D347-4900-9BB3-56E2AF4A6308}"/>
              </a:ext>
            </a:extLst>
          </p:cNvPr>
          <p:cNvSpPr>
            <a:spLocks noChangeArrowheads="1"/>
          </p:cNvSpPr>
          <p:nvPr/>
        </p:nvSpPr>
        <p:spPr bwMode="auto">
          <a:xfrm>
            <a:off x="7010400" y="44958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0" name="Rectangle 12">
            <a:extLst>
              <a:ext uri="{FF2B5EF4-FFF2-40B4-BE49-F238E27FC236}">
                <a16:creationId xmlns:a16="http://schemas.microsoft.com/office/drawing/2014/main" id="{011152CC-ECD6-4154-A124-545A4C04515D}"/>
              </a:ext>
            </a:extLst>
          </p:cNvPr>
          <p:cNvSpPr>
            <a:spLocks noChangeArrowheads="1"/>
          </p:cNvSpPr>
          <p:nvPr/>
        </p:nvSpPr>
        <p:spPr bwMode="auto">
          <a:xfrm>
            <a:off x="3962400" y="2971800"/>
            <a:ext cx="3048000" cy="3048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1" name="Text Box 13">
            <a:extLst>
              <a:ext uri="{FF2B5EF4-FFF2-40B4-BE49-F238E27FC236}">
                <a16:creationId xmlns:a16="http://schemas.microsoft.com/office/drawing/2014/main" id="{A1AFCF6C-EF8B-42E4-8494-6CA4E9462E1F}"/>
              </a:ext>
            </a:extLst>
          </p:cNvPr>
          <p:cNvSpPr txBox="1">
            <a:spLocks noChangeArrowheads="1"/>
          </p:cNvSpPr>
          <p:nvPr/>
        </p:nvSpPr>
        <p:spPr bwMode="auto">
          <a:xfrm>
            <a:off x="4800600" y="3589020"/>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12</a:t>
            </a:r>
          </a:p>
        </p:txBody>
      </p:sp>
      <p:sp>
        <p:nvSpPr>
          <p:cNvPr id="16" name="Rectangle 2">
            <a:extLst>
              <a:ext uri="{FF2B5EF4-FFF2-40B4-BE49-F238E27FC236}">
                <a16:creationId xmlns:a16="http://schemas.microsoft.com/office/drawing/2014/main" id="{B19E3758-9C09-4DA8-B478-2358D3118FDC}"/>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4DBA325B-5B6E-4301-B056-7F3580B67C07}"/>
              </a:ext>
            </a:extLst>
          </p:cNvPr>
          <p:cNvSpPr>
            <a:spLocks noGrp="1" noChangeArrowheads="1"/>
          </p:cNvSpPr>
          <p:nvPr>
            <p:ph type="title"/>
          </p:nvPr>
        </p:nvSpPr>
        <p:spPr>
          <a:xfrm>
            <a:off x="68580" y="-701040"/>
            <a:ext cx="10370820" cy="2225040"/>
          </a:xfrm>
        </p:spPr>
        <p:txBody>
          <a:bodyPr>
            <a:normAutofit/>
          </a:bodyPr>
          <a:lstStyle/>
          <a:p>
            <a:r>
              <a:rPr lang="en-US" altLang="en-US" sz="3600" dirty="0">
                <a:solidFill>
                  <a:srgbClr val="7030A0"/>
                </a:solidFill>
                <a:latin typeface="Arial" panose="020B0604020202020204" pitchFamily="34" charset="0"/>
              </a:rPr>
              <a:t>How Many Squares?</a:t>
            </a:r>
          </a:p>
        </p:txBody>
      </p:sp>
      <p:sp>
        <p:nvSpPr>
          <p:cNvPr id="172035" name="Rectangle 3">
            <a:extLst>
              <a:ext uri="{FF2B5EF4-FFF2-40B4-BE49-F238E27FC236}">
                <a16:creationId xmlns:a16="http://schemas.microsoft.com/office/drawing/2014/main" id="{D78263D8-E48A-4007-A570-AB131675F5FE}"/>
              </a:ext>
            </a:extLst>
          </p:cNvPr>
          <p:cNvSpPr>
            <a:spLocks noChangeArrowheads="1"/>
          </p:cNvSpPr>
          <p:nvPr/>
        </p:nvSpPr>
        <p:spPr bwMode="auto">
          <a:xfrm>
            <a:off x="3962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6" name="Rectangle 4">
            <a:extLst>
              <a:ext uri="{FF2B5EF4-FFF2-40B4-BE49-F238E27FC236}">
                <a16:creationId xmlns:a16="http://schemas.microsoft.com/office/drawing/2014/main" id="{E056903D-8F69-41DF-A0B0-ECD8C90EFC48}"/>
              </a:ext>
            </a:extLst>
          </p:cNvPr>
          <p:cNvSpPr>
            <a:spLocks noChangeArrowheads="1"/>
          </p:cNvSpPr>
          <p:nvPr/>
        </p:nvSpPr>
        <p:spPr bwMode="auto">
          <a:xfrm>
            <a:off x="5486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7" name="Rectangle 5">
            <a:extLst>
              <a:ext uri="{FF2B5EF4-FFF2-40B4-BE49-F238E27FC236}">
                <a16:creationId xmlns:a16="http://schemas.microsoft.com/office/drawing/2014/main" id="{936F5071-39D1-4808-8FB1-82B009478D83}"/>
              </a:ext>
            </a:extLst>
          </p:cNvPr>
          <p:cNvSpPr>
            <a:spLocks noChangeArrowheads="1"/>
          </p:cNvSpPr>
          <p:nvPr/>
        </p:nvSpPr>
        <p:spPr bwMode="auto">
          <a:xfrm>
            <a:off x="7010400" y="1524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8" name="Rectangle 6">
            <a:extLst>
              <a:ext uri="{FF2B5EF4-FFF2-40B4-BE49-F238E27FC236}">
                <a16:creationId xmlns:a16="http://schemas.microsoft.com/office/drawing/2014/main" id="{648813A3-FD74-4C3A-99CB-69EFC0E4A55A}"/>
              </a:ext>
            </a:extLst>
          </p:cNvPr>
          <p:cNvSpPr>
            <a:spLocks noChangeArrowheads="1"/>
          </p:cNvSpPr>
          <p:nvPr/>
        </p:nvSpPr>
        <p:spPr bwMode="auto">
          <a:xfrm>
            <a:off x="3962400" y="3048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9" name="Rectangle 7">
            <a:extLst>
              <a:ext uri="{FF2B5EF4-FFF2-40B4-BE49-F238E27FC236}">
                <a16:creationId xmlns:a16="http://schemas.microsoft.com/office/drawing/2014/main" id="{D624F81D-6788-49B3-B548-369D6C4CE431}"/>
              </a:ext>
            </a:extLst>
          </p:cNvPr>
          <p:cNvSpPr>
            <a:spLocks noChangeArrowheads="1"/>
          </p:cNvSpPr>
          <p:nvPr/>
        </p:nvSpPr>
        <p:spPr bwMode="auto">
          <a:xfrm>
            <a:off x="5486400" y="3048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0" name="Rectangle 8">
            <a:extLst>
              <a:ext uri="{FF2B5EF4-FFF2-40B4-BE49-F238E27FC236}">
                <a16:creationId xmlns:a16="http://schemas.microsoft.com/office/drawing/2014/main" id="{45E941C4-82B4-4786-B66D-6D55C452A866}"/>
              </a:ext>
            </a:extLst>
          </p:cNvPr>
          <p:cNvSpPr>
            <a:spLocks noChangeArrowheads="1"/>
          </p:cNvSpPr>
          <p:nvPr/>
        </p:nvSpPr>
        <p:spPr bwMode="auto">
          <a:xfrm>
            <a:off x="7010400" y="305491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1" name="Rectangle 9">
            <a:extLst>
              <a:ext uri="{FF2B5EF4-FFF2-40B4-BE49-F238E27FC236}">
                <a16:creationId xmlns:a16="http://schemas.microsoft.com/office/drawing/2014/main" id="{5B0B7390-A3B7-4D69-A416-DF01D8A613AD}"/>
              </a:ext>
            </a:extLst>
          </p:cNvPr>
          <p:cNvSpPr>
            <a:spLocks noChangeArrowheads="1"/>
          </p:cNvSpPr>
          <p:nvPr/>
        </p:nvSpPr>
        <p:spPr bwMode="auto">
          <a:xfrm>
            <a:off x="3962400" y="45720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2" name="Rectangle 10">
            <a:extLst>
              <a:ext uri="{FF2B5EF4-FFF2-40B4-BE49-F238E27FC236}">
                <a16:creationId xmlns:a16="http://schemas.microsoft.com/office/drawing/2014/main" id="{3ABF4A96-2A94-40A6-B57F-553595089DEC}"/>
              </a:ext>
            </a:extLst>
          </p:cNvPr>
          <p:cNvSpPr>
            <a:spLocks noChangeArrowheads="1"/>
          </p:cNvSpPr>
          <p:nvPr/>
        </p:nvSpPr>
        <p:spPr bwMode="auto">
          <a:xfrm>
            <a:off x="5486400" y="457891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3" name="Rectangle 11">
            <a:extLst>
              <a:ext uri="{FF2B5EF4-FFF2-40B4-BE49-F238E27FC236}">
                <a16:creationId xmlns:a16="http://schemas.microsoft.com/office/drawing/2014/main" id="{F505F357-F9E6-4679-AACC-74BA7BA1A5CC}"/>
              </a:ext>
            </a:extLst>
          </p:cNvPr>
          <p:cNvSpPr>
            <a:spLocks noChangeArrowheads="1"/>
          </p:cNvSpPr>
          <p:nvPr/>
        </p:nvSpPr>
        <p:spPr bwMode="auto">
          <a:xfrm>
            <a:off x="7010400" y="457891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4" name="Rectangle 12">
            <a:extLst>
              <a:ext uri="{FF2B5EF4-FFF2-40B4-BE49-F238E27FC236}">
                <a16:creationId xmlns:a16="http://schemas.microsoft.com/office/drawing/2014/main" id="{9AAF2EF0-CC08-4FA7-B7FE-9658E17C55FE}"/>
              </a:ext>
            </a:extLst>
          </p:cNvPr>
          <p:cNvSpPr>
            <a:spLocks noChangeArrowheads="1"/>
          </p:cNvSpPr>
          <p:nvPr/>
        </p:nvSpPr>
        <p:spPr bwMode="auto">
          <a:xfrm>
            <a:off x="5486400" y="3061820"/>
            <a:ext cx="3048000" cy="3048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5" name="Text Box 13">
            <a:extLst>
              <a:ext uri="{FF2B5EF4-FFF2-40B4-BE49-F238E27FC236}">
                <a16:creationId xmlns:a16="http://schemas.microsoft.com/office/drawing/2014/main" id="{4AC25BFC-6144-4E30-A28E-4D5551BD56DC}"/>
              </a:ext>
            </a:extLst>
          </p:cNvPr>
          <p:cNvSpPr txBox="1">
            <a:spLocks noChangeArrowheads="1"/>
          </p:cNvSpPr>
          <p:nvPr/>
        </p:nvSpPr>
        <p:spPr bwMode="auto">
          <a:xfrm>
            <a:off x="6324600" y="3801035"/>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137161" y="-342900"/>
            <a:ext cx="11834260" cy="1714501"/>
          </a:xfrm>
        </p:spPr>
        <p:txBody>
          <a:bodyPr>
            <a:normAutofit/>
          </a:bodyPr>
          <a:lstStyle/>
          <a:p>
            <a:r>
              <a:rPr lang="en-US" sz="3600" b="0" dirty="0">
                <a:latin typeface="Arial" panose="020B0604020202020204" pitchFamily="34" charset="0"/>
                <a:cs typeface="Arial" panose="020B0604020202020204" pitchFamily="34" charset="0"/>
              </a:rPr>
              <a:t>Your Presenters</a:t>
            </a:r>
          </a:p>
        </p:txBody>
      </p:sp>
      <p:pic>
        <p:nvPicPr>
          <p:cNvPr id="9" name="Content Placeholder 8"/>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472572" y="1429148"/>
            <a:ext cx="3358791" cy="2350412"/>
          </a:xfrm>
        </p:spPr>
      </p:pic>
      <p:sp>
        <p:nvSpPr>
          <p:cNvPr id="7" name="Content Placeholder 6"/>
          <p:cNvSpPr>
            <a:spLocks noGrp="1"/>
          </p:cNvSpPr>
          <p:nvPr>
            <p:ph sz="quarter" idx="15"/>
          </p:nvPr>
        </p:nvSpPr>
        <p:spPr>
          <a:xfrm>
            <a:off x="2472573" y="3867893"/>
            <a:ext cx="7631414" cy="2670609"/>
          </a:xfrm>
        </p:spPr>
        <p:txBody>
          <a:bodyPr>
            <a:normAutofit/>
          </a:bodyPr>
          <a:lstStyle/>
          <a:p>
            <a:pPr marL="0" indent="0">
              <a:buNone/>
            </a:pPr>
            <a:r>
              <a:rPr lang="en-US" sz="2000" dirty="0">
                <a:solidFill>
                  <a:schemeClr val="tx1"/>
                </a:solidFill>
              </a:rPr>
              <a:t>Robert K. Gardner, ARM</a:t>
            </a:r>
          </a:p>
          <a:p>
            <a:pPr marL="0" indent="0">
              <a:buNone/>
            </a:pPr>
            <a:r>
              <a:rPr lang="en-US" sz="2000" dirty="0">
                <a:solidFill>
                  <a:schemeClr val="tx1"/>
                </a:solidFill>
              </a:rPr>
              <a:t>Liberty Mutual Insurance</a:t>
            </a:r>
          </a:p>
          <a:p>
            <a:pPr marL="0" indent="0">
              <a:buNone/>
            </a:pPr>
            <a:r>
              <a:rPr lang="en-US" sz="2000" dirty="0">
                <a:solidFill>
                  <a:schemeClr val="tx1"/>
                </a:solidFill>
              </a:rPr>
              <a:t>Risk Control Services</a:t>
            </a:r>
          </a:p>
          <a:p>
            <a:pPr marL="0" indent="0">
              <a:buNone/>
            </a:pPr>
            <a:r>
              <a:rPr lang="en-US" sz="2000" dirty="0">
                <a:solidFill>
                  <a:schemeClr val="tx1"/>
                </a:solidFill>
              </a:rPr>
              <a:t>Technical Consultant II </a:t>
            </a:r>
          </a:p>
          <a:p>
            <a:pPr marL="0" indent="0">
              <a:buNone/>
            </a:pPr>
            <a:r>
              <a:rPr lang="en-US" sz="2000" dirty="0">
                <a:solidFill>
                  <a:schemeClr val="tx1"/>
                </a:solidFill>
              </a:rPr>
              <a:t>Salt Lake City, Utah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041" y="1429148"/>
            <a:ext cx="3133883" cy="2350412"/>
          </a:xfrm>
          <a:prstGeom prst="rect">
            <a:avLst/>
          </a:prstGeom>
        </p:spPr>
      </p:pic>
      <p:sp>
        <p:nvSpPr>
          <p:cNvPr id="10" name="TextBox 9"/>
          <p:cNvSpPr txBox="1"/>
          <p:nvPr/>
        </p:nvSpPr>
        <p:spPr>
          <a:xfrm>
            <a:off x="6441041" y="3867892"/>
            <a:ext cx="3824425" cy="1938992"/>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Rob with wife Gayle. Family of 5 Children &amp;19 Grandchildren.</a:t>
            </a:r>
          </a:p>
          <a:p>
            <a:pPr algn="l"/>
            <a:r>
              <a:rPr lang="en-US" sz="2000" dirty="0">
                <a:latin typeface="Arial" panose="020B0604020202020204" pitchFamily="34" charset="0"/>
                <a:cs typeface="Arial" panose="020B0604020202020204" pitchFamily="34" charset="0"/>
              </a:rPr>
              <a:t>Over 34 years in Safety Profession (15 as Safety Director, 19 as Insurance Risk Control Consultant)</a:t>
            </a:r>
          </a:p>
        </p:txBody>
      </p:sp>
    </p:spTree>
    <p:extLst>
      <p:ext uri="{BB962C8B-B14F-4D97-AF65-F5344CB8AC3E}">
        <p14:creationId xmlns:p14="http://schemas.microsoft.com/office/powerpoint/2010/main" val="141227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a:extLst>
              <a:ext uri="{FF2B5EF4-FFF2-40B4-BE49-F238E27FC236}">
                <a16:creationId xmlns:a16="http://schemas.microsoft.com/office/drawing/2014/main" id="{F21F1E84-E0EE-454E-AE3C-03150E04DFFE}"/>
              </a:ext>
            </a:extLst>
          </p:cNvPr>
          <p:cNvSpPr>
            <a:spLocks noChangeArrowheads="1"/>
          </p:cNvSpPr>
          <p:nvPr/>
        </p:nvSpPr>
        <p:spPr bwMode="auto">
          <a:xfrm>
            <a:off x="3962400" y="1425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0" name="Rectangle 4">
            <a:extLst>
              <a:ext uri="{FF2B5EF4-FFF2-40B4-BE49-F238E27FC236}">
                <a16:creationId xmlns:a16="http://schemas.microsoft.com/office/drawing/2014/main" id="{AB6ED159-3C5E-4CF6-8F13-C8286226DC48}"/>
              </a:ext>
            </a:extLst>
          </p:cNvPr>
          <p:cNvSpPr>
            <a:spLocks noChangeArrowheads="1"/>
          </p:cNvSpPr>
          <p:nvPr/>
        </p:nvSpPr>
        <p:spPr bwMode="auto">
          <a:xfrm>
            <a:off x="5486400" y="1425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1" name="Rectangle 5">
            <a:extLst>
              <a:ext uri="{FF2B5EF4-FFF2-40B4-BE49-F238E27FC236}">
                <a16:creationId xmlns:a16="http://schemas.microsoft.com/office/drawing/2014/main" id="{9AEE69E3-4C35-432C-8FA0-04E4F46231D0}"/>
              </a:ext>
            </a:extLst>
          </p:cNvPr>
          <p:cNvSpPr>
            <a:spLocks noChangeArrowheads="1"/>
          </p:cNvSpPr>
          <p:nvPr/>
        </p:nvSpPr>
        <p:spPr bwMode="auto">
          <a:xfrm>
            <a:off x="7010400" y="1425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2" name="Rectangle 6">
            <a:extLst>
              <a:ext uri="{FF2B5EF4-FFF2-40B4-BE49-F238E27FC236}">
                <a16:creationId xmlns:a16="http://schemas.microsoft.com/office/drawing/2014/main" id="{49ED2D4E-83D4-458F-8F4D-F8C9E78EAAE2}"/>
              </a:ext>
            </a:extLst>
          </p:cNvPr>
          <p:cNvSpPr>
            <a:spLocks noChangeArrowheads="1"/>
          </p:cNvSpPr>
          <p:nvPr/>
        </p:nvSpPr>
        <p:spPr bwMode="auto">
          <a:xfrm>
            <a:off x="3962400" y="2949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3" name="Rectangle 7">
            <a:extLst>
              <a:ext uri="{FF2B5EF4-FFF2-40B4-BE49-F238E27FC236}">
                <a16:creationId xmlns:a16="http://schemas.microsoft.com/office/drawing/2014/main" id="{C32B8F77-8346-4EB0-B685-61C4E6A0873E}"/>
              </a:ext>
            </a:extLst>
          </p:cNvPr>
          <p:cNvSpPr>
            <a:spLocks noChangeArrowheads="1"/>
          </p:cNvSpPr>
          <p:nvPr/>
        </p:nvSpPr>
        <p:spPr bwMode="auto">
          <a:xfrm>
            <a:off x="5486400" y="2949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4" name="Rectangle 8">
            <a:extLst>
              <a:ext uri="{FF2B5EF4-FFF2-40B4-BE49-F238E27FC236}">
                <a16:creationId xmlns:a16="http://schemas.microsoft.com/office/drawing/2014/main" id="{584363C1-4D70-4216-901A-819E12090A83}"/>
              </a:ext>
            </a:extLst>
          </p:cNvPr>
          <p:cNvSpPr>
            <a:spLocks noChangeArrowheads="1"/>
          </p:cNvSpPr>
          <p:nvPr/>
        </p:nvSpPr>
        <p:spPr bwMode="auto">
          <a:xfrm>
            <a:off x="7010400" y="2949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5" name="Rectangle 9">
            <a:extLst>
              <a:ext uri="{FF2B5EF4-FFF2-40B4-BE49-F238E27FC236}">
                <a16:creationId xmlns:a16="http://schemas.microsoft.com/office/drawing/2014/main" id="{002D115C-9FB3-410A-81DF-98426259E467}"/>
              </a:ext>
            </a:extLst>
          </p:cNvPr>
          <p:cNvSpPr>
            <a:spLocks noChangeArrowheads="1"/>
          </p:cNvSpPr>
          <p:nvPr/>
        </p:nvSpPr>
        <p:spPr bwMode="auto">
          <a:xfrm>
            <a:off x="3962400" y="4473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6" name="Rectangle 10">
            <a:extLst>
              <a:ext uri="{FF2B5EF4-FFF2-40B4-BE49-F238E27FC236}">
                <a16:creationId xmlns:a16="http://schemas.microsoft.com/office/drawing/2014/main" id="{7BD5C5FF-91DC-4156-B94A-C555F615F455}"/>
              </a:ext>
            </a:extLst>
          </p:cNvPr>
          <p:cNvSpPr>
            <a:spLocks noChangeArrowheads="1"/>
          </p:cNvSpPr>
          <p:nvPr/>
        </p:nvSpPr>
        <p:spPr bwMode="auto">
          <a:xfrm>
            <a:off x="5486400" y="4473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7" name="Rectangle 11">
            <a:extLst>
              <a:ext uri="{FF2B5EF4-FFF2-40B4-BE49-F238E27FC236}">
                <a16:creationId xmlns:a16="http://schemas.microsoft.com/office/drawing/2014/main" id="{F0C9A177-E4A2-4ED3-99B9-9022AA0E7196}"/>
              </a:ext>
            </a:extLst>
          </p:cNvPr>
          <p:cNvSpPr>
            <a:spLocks noChangeArrowheads="1"/>
          </p:cNvSpPr>
          <p:nvPr/>
        </p:nvSpPr>
        <p:spPr bwMode="auto">
          <a:xfrm>
            <a:off x="7010400" y="447338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8" name="Rectangle 12">
            <a:extLst>
              <a:ext uri="{FF2B5EF4-FFF2-40B4-BE49-F238E27FC236}">
                <a16:creationId xmlns:a16="http://schemas.microsoft.com/office/drawing/2014/main" id="{BC2584E6-E399-416F-BD70-D380D7B47E71}"/>
              </a:ext>
            </a:extLst>
          </p:cNvPr>
          <p:cNvSpPr>
            <a:spLocks noChangeArrowheads="1"/>
          </p:cNvSpPr>
          <p:nvPr/>
        </p:nvSpPr>
        <p:spPr bwMode="auto">
          <a:xfrm>
            <a:off x="3962400" y="1434353"/>
            <a:ext cx="4572000" cy="4572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9" name="Text Box 13">
            <a:extLst>
              <a:ext uri="{FF2B5EF4-FFF2-40B4-BE49-F238E27FC236}">
                <a16:creationId xmlns:a16="http://schemas.microsoft.com/office/drawing/2014/main" id="{D034E755-532A-4DFA-A796-677EB69D5133}"/>
              </a:ext>
            </a:extLst>
          </p:cNvPr>
          <p:cNvSpPr txBox="1">
            <a:spLocks noChangeArrowheads="1"/>
          </p:cNvSpPr>
          <p:nvPr/>
        </p:nvSpPr>
        <p:spPr bwMode="auto">
          <a:xfrm>
            <a:off x="5600700" y="2819026"/>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16" name="Rectangle 2">
            <a:extLst>
              <a:ext uri="{FF2B5EF4-FFF2-40B4-BE49-F238E27FC236}">
                <a16:creationId xmlns:a16="http://schemas.microsoft.com/office/drawing/2014/main" id="{36EF74DC-DBF1-461B-8843-8F3D9E9780B3}"/>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
        <p:nvSpPr>
          <p:cNvPr id="17" name="Text Box 13">
            <a:extLst>
              <a:ext uri="{FF2B5EF4-FFF2-40B4-BE49-F238E27FC236}">
                <a16:creationId xmlns:a16="http://schemas.microsoft.com/office/drawing/2014/main" id="{17FB0F71-FBDC-4FF8-9B17-DC50F10DB6D3}"/>
              </a:ext>
            </a:extLst>
          </p:cNvPr>
          <p:cNvSpPr txBox="1">
            <a:spLocks noChangeArrowheads="1"/>
          </p:cNvSpPr>
          <p:nvPr/>
        </p:nvSpPr>
        <p:spPr bwMode="auto">
          <a:xfrm rot="20188465">
            <a:off x="9050583" y="2942477"/>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18" name="Text Box 13">
            <a:extLst>
              <a:ext uri="{FF2B5EF4-FFF2-40B4-BE49-F238E27FC236}">
                <a16:creationId xmlns:a16="http://schemas.microsoft.com/office/drawing/2014/main" id="{93FE72FA-2953-482F-8FDC-B56E597F65FC}"/>
              </a:ext>
            </a:extLst>
          </p:cNvPr>
          <p:cNvSpPr txBox="1">
            <a:spLocks noChangeArrowheads="1"/>
          </p:cNvSpPr>
          <p:nvPr/>
        </p:nvSpPr>
        <p:spPr bwMode="auto">
          <a:xfrm rot="924778">
            <a:off x="9668317" y="1299488"/>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19" name="Text Box 13">
            <a:extLst>
              <a:ext uri="{FF2B5EF4-FFF2-40B4-BE49-F238E27FC236}">
                <a16:creationId xmlns:a16="http://schemas.microsoft.com/office/drawing/2014/main" id="{6F228A56-6D07-4203-8F68-CE870FD4634A}"/>
              </a:ext>
            </a:extLst>
          </p:cNvPr>
          <p:cNvSpPr txBox="1">
            <a:spLocks noChangeArrowheads="1"/>
          </p:cNvSpPr>
          <p:nvPr/>
        </p:nvSpPr>
        <p:spPr bwMode="auto">
          <a:xfrm rot="21114501">
            <a:off x="1914083" y="1393638"/>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20" name="Text Box 13">
            <a:extLst>
              <a:ext uri="{FF2B5EF4-FFF2-40B4-BE49-F238E27FC236}">
                <a16:creationId xmlns:a16="http://schemas.microsoft.com/office/drawing/2014/main" id="{050240F2-C968-485A-94DD-474FBDA3BA91}"/>
              </a:ext>
            </a:extLst>
          </p:cNvPr>
          <p:cNvSpPr txBox="1">
            <a:spLocks noChangeArrowheads="1"/>
          </p:cNvSpPr>
          <p:nvPr/>
        </p:nvSpPr>
        <p:spPr bwMode="auto">
          <a:xfrm rot="1281697">
            <a:off x="423171" y="2498351"/>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21" name="Text Box 13">
            <a:extLst>
              <a:ext uri="{FF2B5EF4-FFF2-40B4-BE49-F238E27FC236}">
                <a16:creationId xmlns:a16="http://schemas.microsoft.com/office/drawing/2014/main" id="{59AE1BA6-3C2A-4DA0-9550-507D6EAB84FF}"/>
              </a:ext>
            </a:extLst>
          </p:cNvPr>
          <p:cNvSpPr txBox="1">
            <a:spLocks noChangeArrowheads="1"/>
          </p:cNvSpPr>
          <p:nvPr/>
        </p:nvSpPr>
        <p:spPr bwMode="auto">
          <a:xfrm rot="20206713">
            <a:off x="1547532" y="4206501"/>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
        <p:nvSpPr>
          <p:cNvPr id="22" name="Text Box 13">
            <a:extLst>
              <a:ext uri="{FF2B5EF4-FFF2-40B4-BE49-F238E27FC236}">
                <a16:creationId xmlns:a16="http://schemas.microsoft.com/office/drawing/2014/main" id="{5FCD7D2E-341C-4D31-9AFB-5BC9A5ED7373}"/>
              </a:ext>
            </a:extLst>
          </p:cNvPr>
          <p:cNvSpPr txBox="1">
            <a:spLocks noChangeArrowheads="1"/>
          </p:cNvSpPr>
          <p:nvPr/>
        </p:nvSpPr>
        <p:spPr bwMode="auto">
          <a:xfrm rot="1588429">
            <a:off x="9997461" y="4225231"/>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5D1C3D6-5279-442A-A926-0E65BDB405D3}"/>
              </a:ext>
            </a:extLst>
          </p:cNvPr>
          <p:cNvSpPr>
            <a:spLocks noGrp="1" noChangeArrowheads="1"/>
          </p:cNvSpPr>
          <p:nvPr>
            <p:ph type="title"/>
          </p:nvPr>
        </p:nvSpPr>
        <p:spPr>
          <a:xfrm>
            <a:off x="213065" y="-159798"/>
            <a:ext cx="11369336" cy="1607598"/>
          </a:xfrm>
          <a:noFill/>
          <a:ln/>
        </p:spPr>
        <p:txBody>
          <a:bodyPr vert="horz" lIns="92075" tIns="46038" rIns="92075" bIns="46038" rtlCol="0" anchor="ctr">
            <a:normAutofit/>
          </a:bodyPr>
          <a:lstStyle/>
          <a:p>
            <a:r>
              <a:rPr lang="en-US" altLang="en-US" sz="3600" dirty="0">
                <a:latin typeface="Arial" panose="020B0604020202020204" pitchFamily="34" charset="0"/>
              </a:rPr>
              <a:t>What Is An Accident?</a:t>
            </a:r>
          </a:p>
        </p:txBody>
      </p:sp>
      <p:sp>
        <p:nvSpPr>
          <p:cNvPr id="31747" name="Rectangle 3">
            <a:extLst>
              <a:ext uri="{FF2B5EF4-FFF2-40B4-BE49-F238E27FC236}">
                <a16:creationId xmlns:a16="http://schemas.microsoft.com/office/drawing/2014/main" id="{8A9677B4-FDBA-4DE0-A0E9-6013719CF434}"/>
              </a:ext>
            </a:extLst>
          </p:cNvPr>
          <p:cNvSpPr>
            <a:spLocks noGrp="1" noChangeArrowheads="1"/>
          </p:cNvSpPr>
          <p:nvPr>
            <p:ph type="body" sz="half" idx="1"/>
          </p:nvPr>
        </p:nvSpPr>
        <p:spPr>
          <a:xfrm>
            <a:off x="1150620" y="1524001"/>
            <a:ext cx="6012180" cy="4602164"/>
          </a:xfrm>
          <a:noFill/>
          <a:ln/>
        </p:spPr>
        <p:txBody>
          <a:bodyPr vert="horz" lIns="92075" tIns="46038" rIns="92075" bIns="46038" rtlCol="0">
            <a:normAutofit/>
          </a:bodyPr>
          <a:lstStyle/>
          <a:p>
            <a:r>
              <a:rPr lang="en-US" altLang="en-US" sz="2400">
                <a:latin typeface="Arial" panose="020B0604020202020204" pitchFamily="34" charset="0"/>
              </a:rPr>
              <a:t>An unforeseen or unplanned event or circumstance</a:t>
            </a:r>
          </a:p>
          <a:p>
            <a:r>
              <a:rPr lang="en-US" altLang="en-US" sz="2400">
                <a:latin typeface="Arial" panose="020B0604020202020204" pitchFamily="34" charset="0"/>
              </a:rPr>
              <a:t>Accidents and injuries are not the same; accidents do not necessarily result in injuries</a:t>
            </a:r>
          </a:p>
          <a:p>
            <a:r>
              <a:rPr lang="en-US" altLang="en-US" sz="2400">
                <a:latin typeface="Arial" panose="020B0604020202020204" pitchFamily="34" charset="0"/>
              </a:rPr>
              <a:t>Accidents are usually caused by a “process failure”, either in planning or methods application</a:t>
            </a:r>
            <a:endParaRPr lang="en-US" altLang="en-US">
              <a:latin typeface="Arial" panose="020B0604020202020204" pitchFamily="34" charset="0"/>
            </a:endParaRPr>
          </a:p>
        </p:txBody>
      </p:sp>
      <p:sp>
        <p:nvSpPr>
          <p:cNvPr id="31748" name="Rectangle 4">
            <a:extLst>
              <a:ext uri="{FF2B5EF4-FFF2-40B4-BE49-F238E27FC236}">
                <a16:creationId xmlns:a16="http://schemas.microsoft.com/office/drawing/2014/main" id="{C357E0BA-B666-4BC6-AE8D-D95A97795966}"/>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endParaRPr lang="en-US" altLang="en-US" sz="2400">
              <a:latin typeface="Times New Roman" panose="02020603050405020304" pitchFamily="18" charset="0"/>
            </a:endParaRPr>
          </a:p>
        </p:txBody>
      </p:sp>
      <p:pic>
        <p:nvPicPr>
          <p:cNvPr id="31750" name="Picture 6" descr="URFired">
            <a:extLst>
              <a:ext uri="{FF2B5EF4-FFF2-40B4-BE49-F238E27FC236}">
                <a16:creationId xmlns:a16="http://schemas.microsoft.com/office/drawing/2014/main" id="{16CBE1D0-0A07-478F-8EAF-6EC8961A30D8}"/>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7091677" y="1646236"/>
            <a:ext cx="4673603" cy="35052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66074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a:extLst>
              <a:ext uri="{FF2B5EF4-FFF2-40B4-BE49-F238E27FC236}">
                <a16:creationId xmlns:a16="http://schemas.microsoft.com/office/drawing/2014/main" id="{C77CF1C9-68CA-4177-9BE7-842A6516F26F}"/>
              </a:ext>
            </a:extLst>
          </p:cNvPr>
          <p:cNvSpPr>
            <a:spLocks noGrp="1"/>
          </p:cNvSpPr>
          <p:nvPr>
            <p:ph type="ftr" sz="quarter" idx="10"/>
          </p:nvPr>
        </p:nvSpPr>
        <p:spPr/>
        <p:txBody>
          <a:bodyPr/>
          <a:lstStyle/>
          <a:p>
            <a:r>
              <a:rPr lang="en-US" altLang="en-US" dirty="0"/>
              <a:t>©</a:t>
            </a:r>
          </a:p>
        </p:txBody>
      </p:sp>
      <p:sp>
        <p:nvSpPr>
          <p:cNvPr id="35842" name="Rectangle 2">
            <a:extLst>
              <a:ext uri="{FF2B5EF4-FFF2-40B4-BE49-F238E27FC236}">
                <a16:creationId xmlns:a16="http://schemas.microsoft.com/office/drawing/2014/main" id="{2A8D5C01-67A3-4CAE-A883-1398A767B5B2}"/>
              </a:ext>
            </a:extLst>
          </p:cNvPr>
          <p:cNvSpPr>
            <a:spLocks noGrp="1" noChangeArrowheads="1"/>
          </p:cNvSpPr>
          <p:nvPr>
            <p:ph type="title"/>
          </p:nvPr>
        </p:nvSpPr>
        <p:spPr>
          <a:xfrm>
            <a:off x="292963" y="-292963"/>
            <a:ext cx="9628913" cy="1740763"/>
          </a:xfrm>
          <a:noFill/>
          <a:ln/>
        </p:spPr>
        <p:txBody>
          <a:bodyPr vert="horz" lIns="92075" tIns="46038" rIns="92075" bIns="46038" rtlCol="0" anchor="ctr">
            <a:normAutofit/>
          </a:bodyPr>
          <a:lstStyle/>
          <a:p>
            <a:r>
              <a:rPr lang="en-US" altLang="en-US" sz="3600" dirty="0">
                <a:latin typeface="Arial" panose="020B0604020202020204" pitchFamily="34" charset="0"/>
              </a:rPr>
              <a:t>Do All Accidents Need To Be Investigated?</a:t>
            </a:r>
          </a:p>
        </p:txBody>
      </p:sp>
      <p:sp>
        <p:nvSpPr>
          <p:cNvPr id="35843" name="Rectangle 3">
            <a:extLst>
              <a:ext uri="{FF2B5EF4-FFF2-40B4-BE49-F238E27FC236}">
                <a16:creationId xmlns:a16="http://schemas.microsoft.com/office/drawing/2014/main" id="{AC36C05E-26E9-4A22-92CE-FA11F6123BFC}"/>
              </a:ext>
            </a:extLst>
          </p:cNvPr>
          <p:cNvSpPr>
            <a:spLocks noChangeArrowheads="1"/>
          </p:cNvSpPr>
          <p:nvPr/>
        </p:nvSpPr>
        <p:spPr bwMode="auto">
          <a:xfrm>
            <a:off x="3886201" y="1905001"/>
            <a:ext cx="436799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400" b="1"/>
              <a:t>…For Every 330 Unsafe Acts</a:t>
            </a:r>
          </a:p>
        </p:txBody>
      </p:sp>
      <p:grpSp>
        <p:nvGrpSpPr>
          <p:cNvPr id="35844" name="Group 4">
            <a:extLst>
              <a:ext uri="{FF2B5EF4-FFF2-40B4-BE49-F238E27FC236}">
                <a16:creationId xmlns:a16="http://schemas.microsoft.com/office/drawing/2014/main" id="{46DFF12A-6F04-48F0-970D-4C41F14246D9}"/>
              </a:ext>
            </a:extLst>
          </p:cNvPr>
          <p:cNvGrpSpPr>
            <a:grpSpLocks/>
          </p:cNvGrpSpPr>
          <p:nvPr/>
        </p:nvGrpSpPr>
        <p:grpSpPr bwMode="auto">
          <a:xfrm>
            <a:off x="3657600" y="2743200"/>
            <a:ext cx="6419850" cy="3429000"/>
            <a:chOff x="1560" y="1844"/>
            <a:chExt cx="3852" cy="2112"/>
          </a:xfrm>
        </p:grpSpPr>
        <p:sp>
          <p:nvSpPr>
            <p:cNvPr id="35845" name="AutoShape 5">
              <a:extLst>
                <a:ext uri="{FF2B5EF4-FFF2-40B4-BE49-F238E27FC236}">
                  <a16:creationId xmlns:a16="http://schemas.microsoft.com/office/drawing/2014/main" id="{EEDA2602-F01B-42CB-99F9-23A3C8894534}"/>
                </a:ext>
              </a:extLst>
            </p:cNvPr>
            <p:cNvSpPr>
              <a:spLocks noChangeArrowheads="1"/>
            </p:cNvSpPr>
            <p:nvPr/>
          </p:nvSpPr>
          <p:spPr bwMode="auto">
            <a:xfrm>
              <a:off x="1560" y="1844"/>
              <a:ext cx="2616" cy="2112"/>
            </a:xfrm>
            <a:prstGeom prst="triangle">
              <a:avLst>
                <a:gd name="adj" fmla="val 49991"/>
              </a:avLst>
            </a:prstGeom>
            <a:gradFill rotWithShape="0">
              <a:gsLst>
                <a:gs pos="0">
                  <a:srgbClr val="081D58">
                    <a:gamma/>
                    <a:tint val="0"/>
                    <a:invGamma/>
                  </a:srgbClr>
                </a:gs>
                <a:gs pos="100000">
                  <a:srgbClr val="081D58"/>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altLang="en-US" sz="2400">
                <a:latin typeface="Times New Roman" panose="02020603050405020304" pitchFamily="18" charset="0"/>
              </a:endParaRPr>
            </a:p>
          </p:txBody>
        </p:sp>
        <p:sp>
          <p:nvSpPr>
            <p:cNvPr id="35846" name="Rectangle 6">
              <a:extLst>
                <a:ext uri="{FF2B5EF4-FFF2-40B4-BE49-F238E27FC236}">
                  <a16:creationId xmlns:a16="http://schemas.microsoft.com/office/drawing/2014/main" id="{C6585E1D-9060-4078-A9F2-553614732B67}"/>
                </a:ext>
              </a:extLst>
            </p:cNvPr>
            <p:cNvSpPr>
              <a:spLocks noChangeArrowheads="1"/>
            </p:cNvSpPr>
            <p:nvPr/>
          </p:nvSpPr>
          <p:spPr bwMode="auto">
            <a:xfrm>
              <a:off x="2685" y="3226"/>
              <a:ext cx="36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1"/>
                <a:t>300</a:t>
              </a:r>
            </a:p>
          </p:txBody>
        </p:sp>
        <p:sp>
          <p:nvSpPr>
            <p:cNvPr id="35847" name="Rectangle 7">
              <a:extLst>
                <a:ext uri="{FF2B5EF4-FFF2-40B4-BE49-F238E27FC236}">
                  <a16:creationId xmlns:a16="http://schemas.microsoft.com/office/drawing/2014/main" id="{8EF61934-0A46-46F9-8DF0-FBE5CD7237D0}"/>
                </a:ext>
              </a:extLst>
            </p:cNvPr>
            <p:cNvSpPr>
              <a:spLocks noChangeArrowheads="1"/>
            </p:cNvSpPr>
            <p:nvPr/>
          </p:nvSpPr>
          <p:spPr bwMode="auto">
            <a:xfrm>
              <a:off x="2716" y="2464"/>
              <a:ext cx="28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1"/>
                <a:t>29</a:t>
              </a:r>
            </a:p>
          </p:txBody>
        </p:sp>
        <p:sp>
          <p:nvSpPr>
            <p:cNvPr id="35848" name="Rectangle 8">
              <a:extLst>
                <a:ext uri="{FF2B5EF4-FFF2-40B4-BE49-F238E27FC236}">
                  <a16:creationId xmlns:a16="http://schemas.microsoft.com/office/drawing/2014/main" id="{47E07C86-AC8F-4B19-BF85-D8F33B156992}"/>
                </a:ext>
              </a:extLst>
            </p:cNvPr>
            <p:cNvSpPr>
              <a:spLocks noChangeArrowheads="1"/>
            </p:cNvSpPr>
            <p:nvPr/>
          </p:nvSpPr>
          <p:spPr bwMode="auto">
            <a:xfrm>
              <a:off x="2774" y="2015"/>
              <a:ext cx="19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1">
                  <a:solidFill>
                    <a:srgbClr val="000000"/>
                  </a:solidFill>
                </a:rPr>
                <a:t>1</a:t>
              </a:r>
            </a:p>
          </p:txBody>
        </p:sp>
        <p:sp>
          <p:nvSpPr>
            <p:cNvPr id="35849" name="Rectangle 9">
              <a:extLst>
                <a:ext uri="{FF2B5EF4-FFF2-40B4-BE49-F238E27FC236}">
                  <a16:creationId xmlns:a16="http://schemas.microsoft.com/office/drawing/2014/main" id="{A281DE33-F812-4314-8963-8AB6252C0FCC}"/>
                </a:ext>
              </a:extLst>
            </p:cNvPr>
            <p:cNvSpPr>
              <a:spLocks noChangeArrowheads="1"/>
            </p:cNvSpPr>
            <p:nvPr/>
          </p:nvSpPr>
          <p:spPr bwMode="auto">
            <a:xfrm>
              <a:off x="3896" y="3202"/>
              <a:ext cx="1516"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28600"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chemeClr val="tx1"/>
                </a:buClr>
                <a:buSzPct val="70000"/>
                <a:buFont typeface="Monotype Sorts" charset="2"/>
                <a:buChar char="n"/>
              </a:pPr>
              <a:r>
                <a:rPr lang="en-US" altLang="en-US"/>
                <a:t>No injury; unsafe        actions or conditions</a:t>
              </a:r>
            </a:p>
          </p:txBody>
        </p:sp>
        <p:sp>
          <p:nvSpPr>
            <p:cNvPr id="35850" name="Rectangle 10">
              <a:extLst>
                <a:ext uri="{FF2B5EF4-FFF2-40B4-BE49-F238E27FC236}">
                  <a16:creationId xmlns:a16="http://schemas.microsoft.com/office/drawing/2014/main" id="{EE4E65A7-5294-4197-A9D0-625258F1B252}"/>
                </a:ext>
              </a:extLst>
            </p:cNvPr>
            <p:cNvSpPr>
              <a:spLocks noChangeArrowheads="1"/>
            </p:cNvSpPr>
            <p:nvPr/>
          </p:nvSpPr>
          <p:spPr bwMode="auto">
            <a:xfrm>
              <a:off x="3418" y="2423"/>
              <a:ext cx="178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buClr>
                  <a:schemeClr val="tx1"/>
                </a:buClr>
                <a:buSzPct val="70000"/>
                <a:buFont typeface="Monotype Sorts" charset="2"/>
                <a:buChar char="n"/>
              </a:pPr>
              <a:r>
                <a:rPr lang="en-US" altLang="en-US" sz="2000"/>
                <a:t> Minor injuries</a:t>
              </a:r>
            </a:p>
          </p:txBody>
        </p:sp>
        <p:sp>
          <p:nvSpPr>
            <p:cNvPr id="35851" name="Rectangle 11">
              <a:extLst>
                <a:ext uri="{FF2B5EF4-FFF2-40B4-BE49-F238E27FC236}">
                  <a16:creationId xmlns:a16="http://schemas.microsoft.com/office/drawing/2014/main" id="{1311591B-8F3B-4CE8-A160-F16D50B4FB67}"/>
                </a:ext>
              </a:extLst>
            </p:cNvPr>
            <p:cNvSpPr>
              <a:spLocks noChangeArrowheads="1"/>
            </p:cNvSpPr>
            <p:nvPr/>
          </p:nvSpPr>
          <p:spPr bwMode="auto">
            <a:xfrm>
              <a:off x="3107" y="1983"/>
              <a:ext cx="192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buClr>
                  <a:schemeClr val="tx1"/>
                </a:buClr>
                <a:buSzPct val="70000"/>
                <a:buFont typeface="Monotype Sorts" charset="2"/>
                <a:buChar char="n"/>
              </a:pPr>
              <a:r>
                <a:rPr lang="en-US" altLang="en-US" sz="2000"/>
                <a:t> Lost-time or fatal injury</a:t>
              </a:r>
            </a:p>
          </p:txBody>
        </p:sp>
        <p:sp>
          <p:nvSpPr>
            <p:cNvPr id="35852" name="Line 12">
              <a:extLst>
                <a:ext uri="{FF2B5EF4-FFF2-40B4-BE49-F238E27FC236}">
                  <a16:creationId xmlns:a16="http://schemas.microsoft.com/office/drawing/2014/main" id="{2F92A204-BCF2-40E9-8006-DCD4C239DB05}"/>
                </a:ext>
              </a:extLst>
            </p:cNvPr>
            <p:cNvSpPr>
              <a:spLocks noChangeShapeType="1"/>
            </p:cNvSpPr>
            <p:nvPr/>
          </p:nvSpPr>
          <p:spPr bwMode="auto">
            <a:xfrm>
              <a:off x="2588" y="2298"/>
              <a:ext cx="5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3">
              <a:extLst>
                <a:ext uri="{FF2B5EF4-FFF2-40B4-BE49-F238E27FC236}">
                  <a16:creationId xmlns:a16="http://schemas.microsoft.com/office/drawing/2014/main" id="{C623A651-5E47-436E-BDB4-D7ED226708F0}"/>
                </a:ext>
              </a:extLst>
            </p:cNvPr>
            <p:cNvSpPr>
              <a:spLocks noChangeShapeType="1"/>
            </p:cNvSpPr>
            <p:nvPr/>
          </p:nvSpPr>
          <p:spPr bwMode="auto">
            <a:xfrm>
              <a:off x="2284" y="2778"/>
              <a:ext cx="11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54" name="Oval 14">
            <a:extLst>
              <a:ext uri="{FF2B5EF4-FFF2-40B4-BE49-F238E27FC236}">
                <a16:creationId xmlns:a16="http://schemas.microsoft.com/office/drawing/2014/main" id="{5E276D6A-C07F-4816-8EB3-659DB6AE437F}"/>
              </a:ext>
            </a:extLst>
          </p:cNvPr>
          <p:cNvSpPr>
            <a:spLocks noChangeArrowheads="1"/>
          </p:cNvSpPr>
          <p:nvPr/>
        </p:nvSpPr>
        <p:spPr bwMode="auto">
          <a:xfrm>
            <a:off x="4762500" y="4686300"/>
            <a:ext cx="2590800" cy="13716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altLang="en-US" sz="2400">
              <a:latin typeface="Times New Roman" panose="02020603050405020304" pitchFamily="18" charset="0"/>
            </a:endParaRPr>
          </a:p>
        </p:txBody>
      </p:sp>
      <p:sp>
        <p:nvSpPr>
          <p:cNvPr id="35855" name="Rectangle 15">
            <a:extLst>
              <a:ext uri="{FF2B5EF4-FFF2-40B4-BE49-F238E27FC236}">
                <a16:creationId xmlns:a16="http://schemas.microsoft.com/office/drawing/2014/main" id="{5B842A0A-4ECC-481F-814B-64547C521FE2}"/>
              </a:ext>
            </a:extLst>
          </p:cNvPr>
          <p:cNvSpPr>
            <a:spLocks noChangeArrowheads="1"/>
          </p:cNvSpPr>
          <p:nvPr/>
        </p:nvSpPr>
        <p:spPr bwMode="auto">
          <a:xfrm>
            <a:off x="8839201" y="3886201"/>
            <a:ext cx="15144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110000"/>
              </a:lnSpc>
              <a:spcBef>
                <a:spcPct val="30000"/>
              </a:spcBef>
            </a:pPr>
            <a:r>
              <a:rPr lang="en-US" altLang="en-US" b="1">
                <a:solidFill>
                  <a:srgbClr val="FF0000"/>
                </a:solidFill>
              </a:rPr>
              <a:t>Reduce this by 33%</a:t>
            </a:r>
          </a:p>
        </p:txBody>
      </p:sp>
      <p:grpSp>
        <p:nvGrpSpPr>
          <p:cNvPr id="35856" name="Group 16">
            <a:extLst>
              <a:ext uri="{FF2B5EF4-FFF2-40B4-BE49-F238E27FC236}">
                <a16:creationId xmlns:a16="http://schemas.microsoft.com/office/drawing/2014/main" id="{53A05492-FE96-42FC-88BE-EBDF7A6BADEC}"/>
              </a:ext>
            </a:extLst>
          </p:cNvPr>
          <p:cNvGrpSpPr>
            <a:grpSpLocks/>
          </p:cNvGrpSpPr>
          <p:nvPr/>
        </p:nvGrpSpPr>
        <p:grpSpPr bwMode="auto">
          <a:xfrm>
            <a:off x="5715000" y="5105400"/>
            <a:ext cx="457200" cy="381000"/>
            <a:chOff x="2736" y="3168"/>
            <a:chExt cx="288" cy="288"/>
          </a:xfrm>
        </p:grpSpPr>
        <p:sp>
          <p:nvSpPr>
            <p:cNvPr id="35857" name="Line 17">
              <a:extLst>
                <a:ext uri="{FF2B5EF4-FFF2-40B4-BE49-F238E27FC236}">
                  <a16:creationId xmlns:a16="http://schemas.microsoft.com/office/drawing/2014/main" id="{DB8A4EA2-843B-4C0A-9368-44C3CB80F24D}"/>
                </a:ext>
              </a:extLst>
            </p:cNvPr>
            <p:cNvSpPr>
              <a:spLocks noChangeShapeType="1"/>
            </p:cNvSpPr>
            <p:nvPr/>
          </p:nvSpPr>
          <p:spPr bwMode="auto">
            <a:xfrm>
              <a:off x="2736" y="3168"/>
              <a:ext cx="288" cy="288"/>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8">
              <a:extLst>
                <a:ext uri="{FF2B5EF4-FFF2-40B4-BE49-F238E27FC236}">
                  <a16:creationId xmlns:a16="http://schemas.microsoft.com/office/drawing/2014/main" id="{86AF3970-30A0-49BC-B9EF-00E1CBF41AF4}"/>
                </a:ext>
              </a:extLst>
            </p:cNvPr>
            <p:cNvSpPr>
              <a:spLocks noChangeShapeType="1"/>
            </p:cNvSpPr>
            <p:nvPr/>
          </p:nvSpPr>
          <p:spPr bwMode="auto">
            <a:xfrm flipH="1">
              <a:off x="2784" y="3168"/>
              <a:ext cx="240" cy="288"/>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9" name="Group 19">
            <a:extLst>
              <a:ext uri="{FF2B5EF4-FFF2-40B4-BE49-F238E27FC236}">
                <a16:creationId xmlns:a16="http://schemas.microsoft.com/office/drawing/2014/main" id="{F3991692-1C33-442E-B0E2-1D1BA1EABFED}"/>
              </a:ext>
            </a:extLst>
          </p:cNvPr>
          <p:cNvGrpSpPr>
            <a:grpSpLocks/>
          </p:cNvGrpSpPr>
          <p:nvPr/>
        </p:nvGrpSpPr>
        <p:grpSpPr bwMode="auto">
          <a:xfrm>
            <a:off x="5638800" y="3810000"/>
            <a:ext cx="457200" cy="457200"/>
            <a:chOff x="2688" y="2448"/>
            <a:chExt cx="288" cy="288"/>
          </a:xfrm>
        </p:grpSpPr>
        <p:sp>
          <p:nvSpPr>
            <p:cNvPr id="35860" name="Line 20">
              <a:extLst>
                <a:ext uri="{FF2B5EF4-FFF2-40B4-BE49-F238E27FC236}">
                  <a16:creationId xmlns:a16="http://schemas.microsoft.com/office/drawing/2014/main" id="{9C2CE832-26F7-4358-BA1E-F16C1C1E60AE}"/>
                </a:ext>
              </a:extLst>
            </p:cNvPr>
            <p:cNvSpPr>
              <a:spLocks noChangeShapeType="1"/>
            </p:cNvSpPr>
            <p:nvPr/>
          </p:nvSpPr>
          <p:spPr bwMode="auto">
            <a:xfrm>
              <a:off x="2688" y="2448"/>
              <a:ext cx="288" cy="288"/>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21">
              <a:extLst>
                <a:ext uri="{FF2B5EF4-FFF2-40B4-BE49-F238E27FC236}">
                  <a16:creationId xmlns:a16="http://schemas.microsoft.com/office/drawing/2014/main" id="{75D101F6-C249-4FB2-9FDA-B558ECF8CFC4}"/>
                </a:ext>
              </a:extLst>
            </p:cNvPr>
            <p:cNvSpPr>
              <a:spLocks noChangeShapeType="1"/>
            </p:cNvSpPr>
            <p:nvPr/>
          </p:nvSpPr>
          <p:spPr bwMode="auto">
            <a:xfrm flipH="1">
              <a:off x="2736" y="2448"/>
              <a:ext cx="240" cy="288"/>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2" name="Group 22">
            <a:extLst>
              <a:ext uri="{FF2B5EF4-FFF2-40B4-BE49-F238E27FC236}">
                <a16:creationId xmlns:a16="http://schemas.microsoft.com/office/drawing/2014/main" id="{234E75AF-7EB2-429B-88C4-0DE60BCBD9BF}"/>
              </a:ext>
            </a:extLst>
          </p:cNvPr>
          <p:cNvGrpSpPr>
            <a:grpSpLocks/>
          </p:cNvGrpSpPr>
          <p:nvPr/>
        </p:nvGrpSpPr>
        <p:grpSpPr bwMode="auto">
          <a:xfrm>
            <a:off x="5715000" y="3200400"/>
            <a:ext cx="457200" cy="228600"/>
            <a:chOff x="2784" y="2064"/>
            <a:chExt cx="192" cy="144"/>
          </a:xfrm>
        </p:grpSpPr>
        <p:sp>
          <p:nvSpPr>
            <p:cNvPr id="35863" name="Line 23">
              <a:extLst>
                <a:ext uri="{FF2B5EF4-FFF2-40B4-BE49-F238E27FC236}">
                  <a16:creationId xmlns:a16="http://schemas.microsoft.com/office/drawing/2014/main" id="{8198AD39-144E-488B-B546-5D0060EF876B}"/>
                </a:ext>
              </a:extLst>
            </p:cNvPr>
            <p:cNvSpPr>
              <a:spLocks noChangeShapeType="1"/>
            </p:cNvSpPr>
            <p:nvPr/>
          </p:nvSpPr>
          <p:spPr bwMode="auto">
            <a:xfrm>
              <a:off x="2784" y="2064"/>
              <a:ext cx="192" cy="144"/>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Line 24">
              <a:extLst>
                <a:ext uri="{FF2B5EF4-FFF2-40B4-BE49-F238E27FC236}">
                  <a16:creationId xmlns:a16="http://schemas.microsoft.com/office/drawing/2014/main" id="{60E501C5-C3E1-4128-9CD3-2CAADC5336E6}"/>
                </a:ext>
              </a:extLst>
            </p:cNvPr>
            <p:cNvSpPr>
              <a:spLocks noChangeShapeType="1"/>
            </p:cNvSpPr>
            <p:nvPr/>
          </p:nvSpPr>
          <p:spPr bwMode="auto">
            <a:xfrm flipH="1">
              <a:off x="2816" y="2064"/>
              <a:ext cx="160" cy="144"/>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5" name="Rectangle 25">
            <a:extLst>
              <a:ext uri="{FF2B5EF4-FFF2-40B4-BE49-F238E27FC236}">
                <a16:creationId xmlns:a16="http://schemas.microsoft.com/office/drawing/2014/main" id="{6A3FDB68-2D11-4F41-B2BB-60B4743DAA97}"/>
              </a:ext>
            </a:extLst>
          </p:cNvPr>
          <p:cNvSpPr>
            <a:spLocks noChangeArrowheads="1"/>
          </p:cNvSpPr>
          <p:nvPr/>
        </p:nvSpPr>
        <p:spPr bwMode="auto">
          <a:xfrm>
            <a:off x="6397626" y="5151439"/>
            <a:ext cx="700513" cy="46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110000"/>
              </a:lnSpc>
              <a:spcBef>
                <a:spcPct val="30000"/>
              </a:spcBef>
            </a:pPr>
            <a:r>
              <a:rPr lang="en-US" altLang="en-US" sz="2400" b="1">
                <a:solidFill>
                  <a:srgbClr val="FF0000"/>
                </a:solidFill>
              </a:rPr>
              <a:t>200</a:t>
            </a:r>
          </a:p>
        </p:txBody>
      </p:sp>
      <p:sp>
        <p:nvSpPr>
          <p:cNvPr id="35866" name="Rectangle 26">
            <a:extLst>
              <a:ext uri="{FF2B5EF4-FFF2-40B4-BE49-F238E27FC236}">
                <a16:creationId xmlns:a16="http://schemas.microsoft.com/office/drawing/2014/main" id="{DF28C54C-4DBC-45C4-A669-5A6F99F9DAEF}"/>
              </a:ext>
            </a:extLst>
          </p:cNvPr>
          <p:cNvSpPr>
            <a:spLocks noChangeArrowheads="1"/>
          </p:cNvSpPr>
          <p:nvPr/>
        </p:nvSpPr>
        <p:spPr bwMode="auto">
          <a:xfrm>
            <a:off x="6096001" y="3810001"/>
            <a:ext cx="471283" cy="40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110000"/>
              </a:lnSpc>
              <a:spcBef>
                <a:spcPct val="30000"/>
              </a:spcBef>
            </a:pPr>
            <a:r>
              <a:rPr lang="en-US" altLang="en-US" sz="2000" b="1">
                <a:solidFill>
                  <a:srgbClr val="FF0000"/>
                </a:solidFill>
              </a:rPr>
              <a:t>20</a:t>
            </a:r>
          </a:p>
        </p:txBody>
      </p:sp>
      <p:sp>
        <p:nvSpPr>
          <p:cNvPr id="35867" name="Rectangle 27">
            <a:extLst>
              <a:ext uri="{FF2B5EF4-FFF2-40B4-BE49-F238E27FC236}">
                <a16:creationId xmlns:a16="http://schemas.microsoft.com/office/drawing/2014/main" id="{DDD1F46F-11C0-46CC-984E-19BF3CF98579}"/>
              </a:ext>
            </a:extLst>
          </p:cNvPr>
          <p:cNvSpPr>
            <a:spLocks noChangeArrowheads="1"/>
          </p:cNvSpPr>
          <p:nvPr/>
        </p:nvSpPr>
        <p:spPr bwMode="auto">
          <a:xfrm>
            <a:off x="4724401" y="2971800"/>
            <a:ext cx="634789" cy="37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110000"/>
              </a:lnSpc>
              <a:spcBef>
                <a:spcPct val="30000"/>
              </a:spcBef>
            </a:pPr>
            <a:r>
              <a:rPr lang="en-US" altLang="en-US" b="1">
                <a:solidFill>
                  <a:srgbClr val="FF0000"/>
                </a:solidFill>
              </a:rPr>
              <a:t>0.67</a:t>
            </a:r>
          </a:p>
        </p:txBody>
      </p:sp>
      <p:pic>
        <p:nvPicPr>
          <p:cNvPr id="35868" name="Picture 28">
            <a:extLst>
              <a:ext uri="{FF2B5EF4-FFF2-40B4-BE49-F238E27FC236}">
                <a16:creationId xmlns:a16="http://schemas.microsoft.com/office/drawing/2014/main" id="{0F0A921B-86B4-4567-BBF9-C190AD742C18}"/>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5181601"/>
            <a:ext cx="12192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72" name="Line 32">
            <a:extLst>
              <a:ext uri="{FF2B5EF4-FFF2-40B4-BE49-F238E27FC236}">
                <a16:creationId xmlns:a16="http://schemas.microsoft.com/office/drawing/2014/main" id="{B0660445-236E-4F16-A343-097DC2EC59E5}"/>
              </a:ext>
            </a:extLst>
          </p:cNvPr>
          <p:cNvSpPr>
            <a:spLocks noChangeShapeType="1"/>
          </p:cNvSpPr>
          <p:nvPr/>
        </p:nvSpPr>
        <p:spPr bwMode="auto">
          <a:xfrm flipH="1">
            <a:off x="7239000" y="4495800"/>
            <a:ext cx="1524000" cy="533400"/>
          </a:xfrm>
          <a:prstGeom prst="line">
            <a:avLst/>
          </a:prstGeom>
          <a:noFill/>
          <a:ln w="254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Oval 33">
            <a:extLst>
              <a:ext uri="{FF2B5EF4-FFF2-40B4-BE49-F238E27FC236}">
                <a16:creationId xmlns:a16="http://schemas.microsoft.com/office/drawing/2014/main" id="{6CA53832-0794-4D49-8A2E-11554D7493A5}"/>
              </a:ext>
            </a:extLst>
          </p:cNvPr>
          <p:cNvSpPr>
            <a:spLocks noChangeArrowheads="1"/>
          </p:cNvSpPr>
          <p:nvPr/>
        </p:nvSpPr>
        <p:spPr bwMode="auto">
          <a:xfrm>
            <a:off x="8686800" y="3733800"/>
            <a:ext cx="1828800" cy="914400"/>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spcBef>
                <a:spcPct val="50000"/>
              </a:spcBef>
            </a:pPr>
            <a:endParaRPr lang="en-US" altLang="en-US" sz="2400">
              <a:latin typeface="Times New Roman" panose="02020603050405020304" pitchFamily="18" charset="0"/>
            </a:endParaRPr>
          </a:p>
        </p:txBody>
      </p:sp>
      <p:sp>
        <p:nvSpPr>
          <p:cNvPr id="35874" name="Rectangle 34">
            <a:extLst>
              <a:ext uri="{FF2B5EF4-FFF2-40B4-BE49-F238E27FC236}">
                <a16:creationId xmlns:a16="http://schemas.microsoft.com/office/drawing/2014/main" id="{9B0FB633-C0E4-42BF-8B0D-C981BE0669F3}"/>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endParaRPr lang="en-US" altLang="en-US" sz="2400">
              <a:latin typeface="Times New Roman" panose="02020603050405020304" pitchFamily="18" charset="0"/>
            </a:endParaRPr>
          </a:p>
        </p:txBody>
      </p:sp>
      <p:sp>
        <p:nvSpPr>
          <p:cNvPr id="35875" name="Text Box 35">
            <a:extLst>
              <a:ext uri="{FF2B5EF4-FFF2-40B4-BE49-F238E27FC236}">
                <a16:creationId xmlns:a16="http://schemas.microsoft.com/office/drawing/2014/main" id="{497221FF-A18C-415C-9A53-732DC7CE012A}"/>
              </a:ext>
            </a:extLst>
          </p:cNvPr>
          <p:cNvSpPr txBox="1">
            <a:spLocks noChangeArrowheads="1"/>
          </p:cNvSpPr>
          <p:nvPr/>
        </p:nvSpPr>
        <p:spPr bwMode="auto">
          <a:xfrm>
            <a:off x="2133600" y="4495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Best Place for Safety Efforts</a:t>
            </a:r>
          </a:p>
        </p:txBody>
      </p:sp>
    </p:spTree>
    <p:extLst>
      <p:ext uri="{BB962C8B-B14F-4D97-AF65-F5344CB8AC3E}">
        <p14:creationId xmlns:p14="http://schemas.microsoft.com/office/powerpoint/2010/main" val="25568101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D803DA9-E2A1-4655-B81D-621B4C75AF2A}"/>
              </a:ext>
            </a:extLst>
          </p:cNvPr>
          <p:cNvSpPr>
            <a:spLocks noGrp="1" noChangeArrowheads="1"/>
          </p:cNvSpPr>
          <p:nvPr>
            <p:ph type="title"/>
          </p:nvPr>
        </p:nvSpPr>
        <p:spPr>
          <a:xfrm>
            <a:off x="53341" y="-365760"/>
            <a:ext cx="11918080" cy="1737361"/>
          </a:xfrm>
          <a:noFill/>
          <a:ln/>
        </p:spPr>
        <p:txBody>
          <a:bodyPr vert="horz" lIns="92075" tIns="46038" rIns="92075" bIns="46038" rtlCol="0" anchor="ctr">
            <a:normAutofit/>
          </a:bodyPr>
          <a:lstStyle/>
          <a:p>
            <a:r>
              <a:rPr lang="en-US" altLang="en-US" sz="3600" dirty="0">
                <a:latin typeface="Arial" panose="020B0604020202020204" pitchFamily="34" charset="0"/>
              </a:rPr>
              <a:t>The Investigation</a:t>
            </a:r>
          </a:p>
        </p:txBody>
      </p:sp>
      <p:sp>
        <p:nvSpPr>
          <p:cNvPr id="37891" name="Rectangle 3">
            <a:extLst>
              <a:ext uri="{FF2B5EF4-FFF2-40B4-BE49-F238E27FC236}">
                <a16:creationId xmlns:a16="http://schemas.microsoft.com/office/drawing/2014/main" id="{773EEE5D-C910-4936-A66A-4377C1B28FB5}"/>
              </a:ext>
            </a:extLst>
          </p:cNvPr>
          <p:cNvSpPr>
            <a:spLocks noGrp="1" noChangeArrowheads="1"/>
          </p:cNvSpPr>
          <p:nvPr>
            <p:ph type="body" idx="1"/>
          </p:nvPr>
        </p:nvSpPr>
        <p:spPr>
          <a:xfrm>
            <a:off x="1965960" y="1371601"/>
            <a:ext cx="8244840" cy="4648199"/>
          </a:xfrm>
          <a:noFill/>
          <a:ln/>
        </p:spPr>
        <p:txBody>
          <a:bodyPr vert="horz" lIns="92075" tIns="46038" rIns="92075" bIns="46038" rtlCol="0">
            <a:normAutofit/>
          </a:bodyPr>
          <a:lstStyle/>
          <a:p>
            <a:pPr>
              <a:lnSpc>
                <a:spcPct val="90000"/>
              </a:lnSpc>
            </a:pPr>
            <a:r>
              <a:rPr lang="en-US" altLang="en-US" dirty="0">
                <a:latin typeface="Arial" panose="020B0604020202020204" pitchFamily="34" charset="0"/>
              </a:rPr>
              <a:t>What is the primary goal?</a:t>
            </a:r>
          </a:p>
          <a:p>
            <a:pPr lvl="1">
              <a:lnSpc>
                <a:spcPct val="90000"/>
              </a:lnSpc>
            </a:pPr>
            <a:r>
              <a:rPr lang="en-US" altLang="en-US" dirty="0">
                <a:latin typeface="Arial" panose="020B0604020202020204" pitchFamily="34" charset="0"/>
              </a:rPr>
              <a:t>Identify immediate, basic and root causes</a:t>
            </a:r>
          </a:p>
          <a:p>
            <a:pPr lvl="1">
              <a:lnSpc>
                <a:spcPct val="90000"/>
              </a:lnSpc>
            </a:pPr>
            <a:r>
              <a:rPr lang="en-US" altLang="en-US" dirty="0">
                <a:latin typeface="Arial" panose="020B0604020202020204" pitchFamily="34" charset="0"/>
              </a:rPr>
              <a:t>Eliminate or control causes</a:t>
            </a:r>
          </a:p>
          <a:p>
            <a:pPr>
              <a:lnSpc>
                <a:spcPct val="90000"/>
              </a:lnSpc>
            </a:pPr>
            <a:r>
              <a:rPr lang="en-US" altLang="en-US" dirty="0">
                <a:latin typeface="Arial" panose="020B0604020202020204" pitchFamily="34" charset="0"/>
              </a:rPr>
              <a:t>Eliminating or controlling causes will prevent  similar reoccurrences</a:t>
            </a:r>
            <a:r>
              <a:rPr lang="en-US" altLang="en-US" sz="3600" dirty="0">
                <a:latin typeface="Arial" panose="020B0604020202020204" pitchFamily="34" charset="0"/>
              </a:rPr>
              <a:t> </a:t>
            </a:r>
          </a:p>
          <a:p>
            <a:pPr lvl="1">
              <a:lnSpc>
                <a:spcPct val="90000"/>
              </a:lnSpc>
            </a:pPr>
            <a:r>
              <a:rPr lang="en-US" altLang="en-US" dirty="0">
                <a:latin typeface="Arial" panose="020B0604020202020204" pitchFamily="34" charset="0"/>
              </a:rPr>
              <a:t>Keeps employees safe, saves time, reduces expenses  and maintains proper workflow and operations</a:t>
            </a:r>
          </a:p>
        </p:txBody>
      </p:sp>
      <p:sp>
        <p:nvSpPr>
          <p:cNvPr id="37892" name="Rectangle 4">
            <a:extLst>
              <a:ext uri="{FF2B5EF4-FFF2-40B4-BE49-F238E27FC236}">
                <a16:creationId xmlns:a16="http://schemas.microsoft.com/office/drawing/2014/main" id="{D325A913-EFF8-4D1E-B508-D2E6309A9ECC}"/>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4316294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5" name="Rectangle 3"/>
          <p:cNvSpPr>
            <a:spLocks noGrp="1" noChangeArrowheads="1"/>
          </p:cNvSpPr>
          <p:nvPr>
            <p:ph type="title"/>
          </p:nvPr>
        </p:nvSpPr>
        <p:spPr>
          <a:xfrm>
            <a:off x="211015" y="48898"/>
            <a:ext cx="10380785" cy="941705"/>
          </a:xfrm>
        </p:spPr>
        <p:txBody>
          <a:bodyPr>
            <a:normAutofit/>
          </a:bodyPr>
          <a:lstStyle/>
          <a:p>
            <a:r>
              <a:rPr lang="en-US" sz="3600" dirty="0"/>
              <a:t>Typical Incident Investigations</a:t>
            </a:r>
          </a:p>
        </p:txBody>
      </p:sp>
      <p:sp>
        <p:nvSpPr>
          <p:cNvPr id="3" name="Content Placeholder 2"/>
          <p:cNvSpPr>
            <a:spLocks noGrp="1"/>
          </p:cNvSpPr>
          <p:nvPr>
            <p:ph idx="4294967295"/>
          </p:nvPr>
        </p:nvSpPr>
        <p:spPr>
          <a:xfrm>
            <a:off x="1325881" y="1226820"/>
            <a:ext cx="9113520" cy="5198364"/>
          </a:xfrm>
          <a:prstGeom prst="rect">
            <a:avLst/>
          </a:prstGeom>
        </p:spPr>
        <p:txBody>
          <a:bodyPr>
            <a:normAutofit/>
          </a:bodyPr>
          <a:lstStyle/>
          <a:p>
            <a:pPr>
              <a:spcBef>
                <a:spcPct val="35000"/>
              </a:spcBef>
            </a:pPr>
            <a:r>
              <a:rPr lang="en-US" sz="2400" dirty="0">
                <a:latin typeface="+mn-lt"/>
                <a:cs typeface="+mn-cs"/>
              </a:rPr>
              <a:t>Are primarily compliance-oriented (use punishment and focus on “Have to Safety”)</a:t>
            </a:r>
          </a:p>
          <a:p>
            <a:pPr>
              <a:spcBef>
                <a:spcPct val="35000"/>
              </a:spcBef>
            </a:pPr>
            <a:r>
              <a:rPr lang="en-US" sz="2400" dirty="0">
                <a:latin typeface="+mn-lt"/>
                <a:cs typeface="+mn-cs"/>
              </a:rPr>
              <a:t>Are reactive (when something bad happens, efforts are made to address problems)</a:t>
            </a:r>
          </a:p>
          <a:p>
            <a:pPr>
              <a:spcBef>
                <a:spcPct val="35000"/>
              </a:spcBef>
            </a:pPr>
            <a:r>
              <a:rPr lang="en-US" sz="2400" dirty="0">
                <a:latin typeface="+mn-lt"/>
                <a:cs typeface="+mn-cs"/>
              </a:rPr>
              <a:t>Are focused mainly on “At-Risk” behaviors (what is wrong vs validating and encouraging desired performance)</a:t>
            </a:r>
          </a:p>
          <a:p>
            <a:pPr>
              <a:spcBef>
                <a:spcPct val="35000"/>
              </a:spcBef>
            </a:pPr>
            <a:r>
              <a:rPr lang="en-US" sz="2400" dirty="0">
                <a:latin typeface="+mn-lt"/>
                <a:cs typeface="+mn-cs"/>
              </a:rPr>
              <a:t>Reinforce the use of punishment because it works in the short-term and has an immediate payoff</a:t>
            </a:r>
          </a:p>
          <a:p>
            <a:pPr>
              <a:spcBef>
                <a:spcPct val="35000"/>
              </a:spcBef>
            </a:pPr>
            <a:r>
              <a:rPr lang="en-US" sz="2400" dirty="0">
                <a:latin typeface="+mn-lt"/>
                <a:cs typeface="+mn-cs"/>
              </a:rPr>
              <a:t>Usually become over-reliant on punishment as a strategy for motivation </a:t>
            </a:r>
          </a:p>
          <a:p>
            <a:endParaRPr lang="en-US" dirty="0"/>
          </a:p>
        </p:txBody>
      </p:sp>
      <p:sp>
        <p:nvSpPr>
          <p:cNvPr id="28676" name="Rectangle 4"/>
          <p:cNvSpPr>
            <a:spLocks noChangeArrowheads="1"/>
          </p:cNvSpPr>
          <p:nvPr/>
        </p:nvSpPr>
        <p:spPr bwMode="auto">
          <a:xfrm>
            <a:off x="1981200" y="2209800"/>
            <a:ext cx="8686800" cy="311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ct val="35000"/>
              </a:spcBef>
              <a:buFont typeface="Arial" pitchFamily="34" charset="0"/>
              <a:buChar char="•"/>
            </a:pPr>
            <a:endParaRPr lang="en-US" sz="2400" dirty="0"/>
          </a:p>
        </p:txBody>
      </p:sp>
    </p:spTree>
    <p:extLst>
      <p:ext uri="{BB962C8B-B14F-4D97-AF65-F5344CB8AC3E}">
        <p14:creationId xmlns:p14="http://schemas.microsoft.com/office/powerpoint/2010/main" val="22351383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1+#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13"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23" name="Object 3"/>
          <p:cNvGraphicFramePr>
            <a:graphicFrameLocks noChangeAspect="1"/>
          </p:cNvGraphicFramePr>
          <p:nvPr>
            <p:extLst/>
          </p:nvPr>
        </p:nvGraphicFramePr>
        <p:xfrm>
          <a:off x="2057401" y="1111103"/>
          <a:ext cx="7975787" cy="4341877"/>
        </p:xfrm>
        <a:graphic>
          <a:graphicData uri="http://schemas.openxmlformats.org/presentationml/2006/ole">
            <mc:AlternateContent xmlns:mc="http://schemas.openxmlformats.org/markup-compatibility/2006">
              <mc:Choice xmlns:v="urn:schemas-microsoft-com:vml" Requires="v">
                <p:oleObj spid="_x0000_s32831" name="Worksheet" r:id="rId4" imgW="5696102" imgH="2628900" progId="Excel.Sheet.8">
                  <p:embed/>
                </p:oleObj>
              </mc:Choice>
              <mc:Fallback>
                <p:oleObj name="Worksheet" r:id="rId4" imgW="5696102" imgH="2628900" progId="Excel.Sheet.8">
                  <p:embed/>
                  <p:pic>
                    <p:nvPicPr>
                      <p:cNvPr id="2099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1111103"/>
                        <a:ext cx="7975787" cy="4341877"/>
                      </a:xfrm>
                      <a:prstGeom prst="rect">
                        <a:avLst/>
                      </a:prstGeom>
                      <a:noFill/>
                      <a:ln w="12700">
                        <a:solidFill>
                          <a:schemeClr val="tx1"/>
                        </a:solidFill>
                        <a:miter lim="800000"/>
                        <a:headEnd/>
                        <a:tailEnd/>
                      </a:ln>
                      <a:effectLst/>
                    </p:spPr>
                  </p:pic>
                </p:oleObj>
              </mc:Fallback>
            </mc:AlternateContent>
          </a:graphicData>
        </a:graphic>
      </p:graphicFrame>
      <p:sp>
        <p:nvSpPr>
          <p:cNvPr id="14339" name="Rectangle 5"/>
          <p:cNvSpPr>
            <a:spLocks noGrp="1" noChangeArrowheads="1"/>
          </p:cNvSpPr>
          <p:nvPr>
            <p:ph type="title"/>
          </p:nvPr>
        </p:nvSpPr>
        <p:spPr>
          <a:xfrm>
            <a:off x="0" y="-27217"/>
            <a:ext cx="11623431" cy="1398817"/>
          </a:xfrm>
          <a:noFill/>
        </p:spPr>
        <p:txBody>
          <a:bodyPr>
            <a:normAutofit/>
          </a:bodyPr>
          <a:lstStyle/>
          <a:p>
            <a:pPr eaLnBrk="1" hangingPunct="1"/>
            <a:r>
              <a:rPr lang="en-US" dirty="0"/>
              <a:t>1907 Foundry Accident Data – </a:t>
            </a:r>
            <a:r>
              <a:rPr lang="en-US" sz="3100" dirty="0"/>
              <a:t>Has anything changed? </a:t>
            </a:r>
            <a:br>
              <a:rPr lang="en-US" sz="3100" dirty="0"/>
            </a:br>
            <a:endParaRPr lang="en-US" sz="3100" dirty="0">
              <a:solidFill>
                <a:schemeClr val="tx1"/>
              </a:solidFill>
            </a:endParaRPr>
          </a:p>
        </p:txBody>
      </p:sp>
      <p:sp>
        <p:nvSpPr>
          <p:cNvPr id="2" name="TextBox 1"/>
          <p:cNvSpPr txBox="1"/>
          <p:nvPr/>
        </p:nvSpPr>
        <p:spPr>
          <a:xfrm>
            <a:off x="3217985" y="5679831"/>
            <a:ext cx="6307015" cy="461665"/>
          </a:xfrm>
          <a:prstGeom prst="rect">
            <a:avLst/>
          </a:prstGeom>
          <a:noFill/>
        </p:spPr>
        <p:txBody>
          <a:bodyPr wrap="square" rtlCol="0">
            <a:spAutoFit/>
          </a:bodyPr>
          <a:lstStyle/>
          <a:p>
            <a:pPr algn="l"/>
            <a:r>
              <a:rPr lang="en-US" sz="2400" dirty="0"/>
              <a:t>Have we really made much progress? </a:t>
            </a:r>
            <a:endParaRPr lang="en-US" sz="2400" dirty="0">
              <a:solidFill>
                <a:schemeClr val="accent5"/>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67800" y="5428171"/>
            <a:ext cx="1550838" cy="1163129"/>
          </a:xfrm>
          <a:prstGeom prst="rect">
            <a:avLst/>
          </a:prstGeom>
        </p:spPr>
      </p:pic>
    </p:spTree>
    <p:extLst>
      <p:ext uri="{BB962C8B-B14F-4D97-AF65-F5344CB8AC3E}">
        <p14:creationId xmlns:p14="http://schemas.microsoft.com/office/powerpoint/2010/main" val="16795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fade">
                                      <p:cBhvr>
                                        <p:cTn id="7" dur="10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2498" name="Group 2"/>
          <p:cNvGrpSpPr>
            <a:grpSpLocks/>
          </p:cNvGrpSpPr>
          <p:nvPr/>
        </p:nvGrpSpPr>
        <p:grpSpPr bwMode="auto">
          <a:xfrm>
            <a:off x="659422" y="175846"/>
            <a:ext cx="8801101" cy="6005146"/>
            <a:chOff x="0" y="576"/>
            <a:chExt cx="5760" cy="3744"/>
          </a:xfrm>
        </p:grpSpPr>
        <p:sp>
          <p:nvSpPr>
            <p:cNvPr id="4103" name="Rectangle 3"/>
            <p:cNvSpPr>
              <a:spLocks noChangeArrowheads="1"/>
            </p:cNvSpPr>
            <p:nvPr/>
          </p:nvSpPr>
          <p:spPr bwMode="auto">
            <a:xfrm>
              <a:off x="0" y="1248"/>
              <a:ext cx="5760" cy="3072"/>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pPr>
              <a:endParaRPr lang="en-US" altLang="en-US" sz="1350" dirty="0">
                <a:solidFill>
                  <a:schemeClr val="tx1"/>
                </a:solidFill>
              </a:endParaRPr>
            </a:p>
          </p:txBody>
        </p:sp>
        <p:sp>
          <p:nvSpPr>
            <p:cNvPr id="4104" name="Freeform 4"/>
            <p:cNvSpPr>
              <a:spLocks/>
            </p:cNvSpPr>
            <p:nvPr/>
          </p:nvSpPr>
          <p:spPr bwMode="auto">
            <a:xfrm>
              <a:off x="1300" y="624"/>
              <a:ext cx="3860" cy="3418"/>
            </a:xfrm>
            <a:custGeom>
              <a:avLst/>
              <a:gdLst>
                <a:gd name="T0" fmla="*/ 1752 w 3860"/>
                <a:gd name="T1" fmla="*/ 221 h 3418"/>
                <a:gd name="T2" fmla="*/ 1627 w 3860"/>
                <a:gd name="T3" fmla="*/ 308 h 3418"/>
                <a:gd name="T4" fmla="*/ 1481 w 3860"/>
                <a:gd name="T5" fmla="*/ 404 h 3418"/>
                <a:gd name="T6" fmla="*/ 1355 w 3860"/>
                <a:gd name="T7" fmla="*/ 539 h 3418"/>
                <a:gd name="T8" fmla="*/ 1283 w 3860"/>
                <a:gd name="T9" fmla="*/ 654 h 3418"/>
                <a:gd name="T10" fmla="*/ 1147 w 3860"/>
                <a:gd name="T11" fmla="*/ 769 h 3418"/>
                <a:gd name="T12" fmla="*/ 1022 w 3860"/>
                <a:gd name="T13" fmla="*/ 875 h 3418"/>
                <a:gd name="T14" fmla="*/ 886 w 3860"/>
                <a:gd name="T15" fmla="*/ 991 h 3418"/>
                <a:gd name="T16" fmla="*/ 636 w 3860"/>
                <a:gd name="T17" fmla="*/ 1107 h 3418"/>
                <a:gd name="T18" fmla="*/ 532 w 3860"/>
                <a:gd name="T19" fmla="*/ 1270 h 3418"/>
                <a:gd name="T20" fmla="*/ 532 w 3860"/>
                <a:gd name="T21" fmla="*/ 1415 h 3418"/>
                <a:gd name="T22" fmla="*/ 521 w 3860"/>
                <a:gd name="T23" fmla="*/ 1549 h 3418"/>
                <a:gd name="T24" fmla="*/ 458 w 3860"/>
                <a:gd name="T25" fmla="*/ 1703 h 3418"/>
                <a:gd name="T26" fmla="*/ 302 w 3860"/>
                <a:gd name="T27" fmla="*/ 1838 h 3418"/>
                <a:gd name="T28" fmla="*/ 198 w 3860"/>
                <a:gd name="T29" fmla="*/ 2001 h 3418"/>
                <a:gd name="T30" fmla="*/ 10 w 3860"/>
                <a:gd name="T31" fmla="*/ 2155 h 3418"/>
                <a:gd name="T32" fmla="*/ 20 w 3860"/>
                <a:gd name="T33" fmla="*/ 2329 h 3418"/>
                <a:gd name="T34" fmla="*/ 124 w 3860"/>
                <a:gd name="T35" fmla="*/ 2444 h 3418"/>
                <a:gd name="T36" fmla="*/ 229 w 3860"/>
                <a:gd name="T37" fmla="*/ 2569 h 3418"/>
                <a:gd name="T38" fmla="*/ 313 w 3860"/>
                <a:gd name="T39" fmla="*/ 2703 h 3418"/>
                <a:gd name="T40" fmla="*/ 469 w 3860"/>
                <a:gd name="T41" fmla="*/ 2771 h 3418"/>
                <a:gd name="T42" fmla="*/ 626 w 3860"/>
                <a:gd name="T43" fmla="*/ 2887 h 3418"/>
                <a:gd name="T44" fmla="*/ 719 w 3860"/>
                <a:gd name="T45" fmla="*/ 2954 h 3418"/>
                <a:gd name="T46" fmla="*/ 730 w 3860"/>
                <a:gd name="T47" fmla="*/ 3137 h 3418"/>
                <a:gd name="T48" fmla="*/ 896 w 3860"/>
                <a:gd name="T49" fmla="*/ 3224 h 3418"/>
                <a:gd name="T50" fmla="*/ 1074 w 3860"/>
                <a:gd name="T51" fmla="*/ 3166 h 3418"/>
                <a:gd name="T52" fmla="*/ 1262 w 3860"/>
                <a:gd name="T53" fmla="*/ 3156 h 3418"/>
                <a:gd name="T54" fmla="*/ 1438 w 3860"/>
                <a:gd name="T55" fmla="*/ 3204 h 3418"/>
                <a:gd name="T56" fmla="*/ 1595 w 3860"/>
                <a:gd name="T57" fmla="*/ 3262 h 3418"/>
                <a:gd name="T58" fmla="*/ 1793 w 3860"/>
                <a:gd name="T59" fmla="*/ 3330 h 3418"/>
                <a:gd name="T60" fmla="*/ 2221 w 3860"/>
                <a:gd name="T61" fmla="*/ 3368 h 3418"/>
                <a:gd name="T62" fmla="*/ 2399 w 3860"/>
                <a:gd name="T63" fmla="*/ 3417 h 3418"/>
                <a:gd name="T64" fmla="*/ 2565 w 3860"/>
                <a:gd name="T65" fmla="*/ 3339 h 3418"/>
                <a:gd name="T66" fmla="*/ 2753 w 3860"/>
                <a:gd name="T67" fmla="*/ 3253 h 3418"/>
                <a:gd name="T68" fmla="*/ 2920 w 3860"/>
                <a:gd name="T69" fmla="*/ 3320 h 3418"/>
                <a:gd name="T70" fmla="*/ 3128 w 3860"/>
                <a:gd name="T71" fmla="*/ 3291 h 3418"/>
                <a:gd name="T72" fmla="*/ 3316 w 3860"/>
                <a:gd name="T73" fmla="*/ 3214 h 3418"/>
                <a:gd name="T74" fmla="*/ 3504 w 3860"/>
                <a:gd name="T75" fmla="*/ 3089 h 3418"/>
                <a:gd name="T76" fmla="*/ 3587 w 3860"/>
                <a:gd name="T77" fmla="*/ 2916 h 3418"/>
                <a:gd name="T78" fmla="*/ 3629 w 3860"/>
                <a:gd name="T79" fmla="*/ 2752 h 3418"/>
                <a:gd name="T80" fmla="*/ 3713 w 3860"/>
                <a:gd name="T81" fmla="*/ 2618 h 3418"/>
                <a:gd name="T82" fmla="*/ 3702 w 3860"/>
                <a:gd name="T83" fmla="*/ 2473 h 3418"/>
                <a:gd name="T84" fmla="*/ 3806 w 3860"/>
                <a:gd name="T85" fmla="*/ 2309 h 3418"/>
                <a:gd name="T86" fmla="*/ 3859 w 3860"/>
                <a:gd name="T87" fmla="*/ 2136 h 3418"/>
                <a:gd name="T88" fmla="*/ 3859 w 3860"/>
                <a:gd name="T89" fmla="*/ 1963 h 3418"/>
                <a:gd name="T90" fmla="*/ 3734 w 3860"/>
                <a:gd name="T91" fmla="*/ 1876 h 3418"/>
                <a:gd name="T92" fmla="*/ 3838 w 3860"/>
                <a:gd name="T93" fmla="*/ 1713 h 3418"/>
                <a:gd name="T94" fmla="*/ 3671 w 3860"/>
                <a:gd name="T95" fmla="*/ 1578 h 3418"/>
                <a:gd name="T96" fmla="*/ 3515 w 3860"/>
                <a:gd name="T97" fmla="*/ 1511 h 3418"/>
                <a:gd name="T98" fmla="*/ 3420 w 3860"/>
                <a:gd name="T99" fmla="*/ 1405 h 3418"/>
                <a:gd name="T100" fmla="*/ 3254 w 3860"/>
                <a:gd name="T101" fmla="*/ 1347 h 3418"/>
                <a:gd name="T102" fmla="*/ 3149 w 3860"/>
                <a:gd name="T103" fmla="*/ 1222 h 3418"/>
                <a:gd name="T104" fmla="*/ 2993 w 3860"/>
                <a:gd name="T105" fmla="*/ 1164 h 3418"/>
                <a:gd name="T106" fmla="*/ 2826 w 3860"/>
                <a:gd name="T107" fmla="*/ 1077 h 3418"/>
                <a:gd name="T108" fmla="*/ 2816 w 3860"/>
                <a:gd name="T109" fmla="*/ 914 h 3418"/>
                <a:gd name="T110" fmla="*/ 2701 w 3860"/>
                <a:gd name="T111" fmla="*/ 837 h 3418"/>
                <a:gd name="T112" fmla="*/ 2586 w 3860"/>
                <a:gd name="T113" fmla="*/ 712 h 3418"/>
                <a:gd name="T114" fmla="*/ 2492 w 3860"/>
                <a:gd name="T115" fmla="*/ 558 h 3418"/>
                <a:gd name="T116" fmla="*/ 2440 w 3860"/>
                <a:gd name="T117" fmla="*/ 433 h 3418"/>
                <a:gd name="T118" fmla="*/ 2315 w 3860"/>
                <a:gd name="T119" fmla="*/ 318 h 3418"/>
                <a:gd name="T120" fmla="*/ 2180 w 3860"/>
                <a:gd name="T121" fmla="*/ 259 h 3418"/>
                <a:gd name="T122" fmla="*/ 2075 w 3860"/>
                <a:gd name="T123" fmla="*/ 125 h 3418"/>
                <a:gd name="T124" fmla="*/ 1971 w 3860"/>
                <a:gd name="T125" fmla="*/ 38 h 3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60" h="3418">
                  <a:moveTo>
                    <a:pt x="1859" y="95"/>
                  </a:moveTo>
                  <a:lnTo>
                    <a:pt x="1835" y="144"/>
                  </a:lnTo>
                  <a:lnTo>
                    <a:pt x="1804" y="163"/>
                  </a:lnTo>
                  <a:lnTo>
                    <a:pt x="1772" y="192"/>
                  </a:lnTo>
                  <a:lnTo>
                    <a:pt x="1752" y="221"/>
                  </a:lnTo>
                  <a:lnTo>
                    <a:pt x="1742" y="250"/>
                  </a:lnTo>
                  <a:lnTo>
                    <a:pt x="1710" y="278"/>
                  </a:lnTo>
                  <a:lnTo>
                    <a:pt x="1679" y="288"/>
                  </a:lnTo>
                  <a:lnTo>
                    <a:pt x="1657" y="288"/>
                  </a:lnTo>
                  <a:lnTo>
                    <a:pt x="1627" y="308"/>
                  </a:lnTo>
                  <a:lnTo>
                    <a:pt x="1606" y="337"/>
                  </a:lnTo>
                  <a:lnTo>
                    <a:pt x="1574" y="356"/>
                  </a:lnTo>
                  <a:lnTo>
                    <a:pt x="1543" y="375"/>
                  </a:lnTo>
                  <a:lnTo>
                    <a:pt x="1512" y="394"/>
                  </a:lnTo>
                  <a:lnTo>
                    <a:pt x="1481" y="404"/>
                  </a:lnTo>
                  <a:lnTo>
                    <a:pt x="1449" y="423"/>
                  </a:lnTo>
                  <a:lnTo>
                    <a:pt x="1429" y="452"/>
                  </a:lnTo>
                  <a:lnTo>
                    <a:pt x="1408" y="481"/>
                  </a:lnTo>
                  <a:lnTo>
                    <a:pt x="1387" y="510"/>
                  </a:lnTo>
                  <a:lnTo>
                    <a:pt x="1355" y="539"/>
                  </a:lnTo>
                  <a:lnTo>
                    <a:pt x="1366" y="567"/>
                  </a:lnTo>
                  <a:lnTo>
                    <a:pt x="1366" y="596"/>
                  </a:lnTo>
                  <a:lnTo>
                    <a:pt x="1345" y="625"/>
                  </a:lnTo>
                  <a:lnTo>
                    <a:pt x="1314" y="645"/>
                  </a:lnTo>
                  <a:lnTo>
                    <a:pt x="1283" y="654"/>
                  </a:lnTo>
                  <a:lnTo>
                    <a:pt x="1251" y="673"/>
                  </a:lnTo>
                  <a:lnTo>
                    <a:pt x="1230" y="702"/>
                  </a:lnTo>
                  <a:lnTo>
                    <a:pt x="1210" y="731"/>
                  </a:lnTo>
                  <a:lnTo>
                    <a:pt x="1178" y="741"/>
                  </a:lnTo>
                  <a:lnTo>
                    <a:pt x="1147" y="769"/>
                  </a:lnTo>
                  <a:lnTo>
                    <a:pt x="1126" y="808"/>
                  </a:lnTo>
                  <a:lnTo>
                    <a:pt x="1105" y="828"/>
                  </a:lnTo>
                  <a:lnTo>
                    <a:pt x="1085" y="856"/>
                  </a:lnTo>
                  <a:lnTo>
                    <a:pt x="1053" y="856"/>
                  </a:lnTo>
                  <a:lnTo>
                    <a:pt x="1022" y="875"/>
                  </a:lnTo>
                  <a:lnTo>
                    <a:pt x="1022" y="904"/>
                  </a:lnTo>
                  <a:lnTo>
                    <a:pt x="1000" y="924"/>
                  </a:lnTo>
                  <a:lnTo>
                    <a:pt x="959" y="943"/>
                  </a:lnTo>
                  <a:lnTo>
                    <a:pt x="928" y="971"/>
                  </a:lnTo>
                  <a:lnTo>
                    <a:pt x="886" y="991"/>
                  </a:lnTo>
                  <a:lnTo>
                    <a:pt x="855" y="1011"/>
                  </a:lnTo>
                  <a:lnTo>
                    <a:pt x="813" y="1039"/>
                  </a:lnTo>
                  <a:lnTo>
                    <a:pt x="709" y="1068"/>
                  </a:lnTo>
                  <a:lnTo>
                    <a:pt x="667" y="1087"/>
                  </a:lnTo>
                  <a:lnTo>
                    <a:pt x="636" y="1107"/>
                  </a:lnTo>
                  <a:lnTo>
                    <a:pt x="594" y="1145"/>
                  </a:lnTo>
                  <a:lnTo>
                    <a:pt x="552" y="1174"/>
                  </a:lnTo>
                  <a:lnTo>
                    <a:pt x="532" y="1202"/>
                  </a:lnTo>
                  <a:lnTo>
                    <a:pt x="532" y="1241"/>
                  </a:lnTo>
                  <a:lnTo>
                    <a:pt x="532" y="1270"/>
                  </a:lnTo>
                  <a:lnTo>
                    <a:pt x="521" y="1298"/>
                  </a:lnTo>
                  <a:lnTo>
                    <a:pt x="511" y="1328"/>
                  </a:lnTo>
                  <a:lnTo>
                    <a:pt x="511" y="1357"/>
                  </a:lnTo>
                  <a:lnTo>
                    <a:pt x="511" y="1385"/>
                  </a:lnTo>
                  <a:lnTo>
                    <a:pt x="532" y="1415"/>
                  </a:lnTo>
                  <a:lnTo>
                    <a:pt x="562" y="1434"/>
                  </a:lnTo>
                  <a:lnTo>
                    <a:pt x="562" y="1462"/>
                  </a:lnTo>
                  <a:lnTo>
                    <a:pt x="562" y="1500"/>
                  </a:lnTo>
                  <a:lnTo>
                    <a:pt x="552" y="1521"/>
                  </a:lnTo>
                  <a:lnTo>
                    <a:pt x="521" y="1549"/>
                  </a:lnTo>
                  <a:lnTo>
                    <a:pt x="511" y="1578"/>
                  </a:lnTo>
                  <a:lnTo>
                    <a:pt x="511" y="1607"/>
                  </a:lnTo>
                  <a:lnTo>
                    <a:pt x="511" y="1645"/>
                  </a:lnTo>
                  <a:lnTo>
                    <a:pt x="511" y="1674"/>
                  </a:lnTo>
                  <a:lnTo>
                    <a:pt x="458" y="1703"/>
                  </a:lnTo>
                  <a:lnTo>
                    <a:pt x="428" y="1732"/>
                  </a:lnTo>
                  <a:lnTo>
                    <a:pt x="396" y="1761"/>
                  </a:lnTo>
                  <a:lnTo>
                    <a:pt x="365" y="1780"/>
                  </a:lnTo>
                  <a:lnTo>
                    <a:pt x="323" y="1809"/>
                  </a:lnTo>
                  <a:lnTo>
                    <a:pt x="302" y="1838"/>
                  </a:lnTo>
                  <a:lnTo>
                    <a:pt x="260" y="1876"/>
                  </a:lnTo>
                  <a:lnTo>
                    <a:pt x="239" y="1905"/>
                  </a:lnTo>
                  <a:lnTo>
                    <a:pt x="229" y="1934"/>
                  </a:lnTo>
                  <a:lnTo>
                    <a:pt x="219" y="1963"/>
                  </a:lnTo>
                  <a:lnTo>
                    <a:pt x="198" y="2001"/>
                  </a:lnTo>
                  <a:lnTo>
                    <a:pt x="156" y="2040"/>
                  </a:lnTo>
                  <a:lnTo>
                    <a:pt x="114" y="2078"/>
                  </a:lnTo>
                  <a:lnTo>
                    <a:pt x="83" y="2107"/>
                  </a:lnTo>
                  <a:lnTo>
                    <a:pt x="52" y="2127"/>
                  </a:lnTo>
                  <a:lnTo>
                    <a:pt x="10" y="2155"/>
                  </a:lnTo>
                  <a:lnTo>
                    <a:pt x="0" y="2194"/>
                  </a:lnTo>
                  <a:lnTo>
                    <a:pt x="0" y="2233"/>
                  </a:lnTo>
                  <a:lnTo>
                    <a:pt x="0" y="2271"/>
                  </a:lnTo>
                  <a:lnTo>
                    <a:pt x="0" y="2299"/>
                  </a:lnTo>
                  <a:lnTo>
                    <a:pt x="20" y="2329"/>
                  </a:lnTo>
                  <a:lnTo>
                    <a:pt x="31" y="2367"/>
                  </a:lnTo>
                  <a:lnTo>
                    <a:pt x="41" y="2396"/>
                  </a:lnTo>
                  <a:lnTo>
                    <a:pt x="41" y="2425"/>
                  </a:lnTo>
                  <a:lnTo>
                    <a:pt x="83" y="2435"/>
                  </a:lnTo>
                  <a:lnTo>
                    <a:pt x="124" y="2444"/>
                  </a:lnTo>
                  <a:lnTo>
                    <a:pt x="156" y="2454"/>
                  </a:lnTo>
                  <a:lnTo>
                    <a:pt x="188" y="2492"/>
                  </a:lnTo>
                  <a:lnTo>
                    <a:pt x="209" y="2521"/>
                  </a:lnTo>
                  <a:lnTo>
                    <a:pt x="219" y="2541"/>
                  </a:lnTo>
                  <a:lnTo>
                    <a:pt x="229" y="2569"/>
                  </a:lnTo>
                  <a:lnTo>
                    <a:pt x="239" y="2607"/>
                  </a:lnTo>
                  <a:lnTo>
                    <a:pt x="239" y="2646"/>
                  </a:lnTo>
                  <a:lnTo>
                    <a:pt x="250" y="2675"/>
                  </a:lnTo>
                  <a:lnTo>
                    <a:pt x="281" y="2694"/>
                  </a:lnTo>
                  <a:lnTo>
                    <a:pt x="313" y="2703"/>
                  </a:lnTo>
                  <a:lnTo>
                    <a:pt x="343" y="2703"/>
                  </a:lnTo>
                  <a:lnTo>
                    <a:pt x="365" y="2703"/>
                  </a:lnTo>
                  <a:lnTo>
                    <a:pt x="396" y="2724"/>
                  </a:lnTo>
                  <a:lnTo>
                    <a:pt x="438" y="2743"/>
                  </a:lnTo>
                  <a:lnTo>
                    <a:pt x="469" y="2771"/>
                  </a:lnTo>
                  <a:lnTo>
                    <a:pt x="490" y="2800"/>
                  </a:lnTo>
                  <a:lnTo>
                    <a:pt x="521" y="2829"/>
                  </a:lnTo>
                  <a:lnTo>
                    <a:pt x="562" y="2867"/>
                  </a:lnTo>
                  <a:lnTo>
                    <a:pt x="584" y="2877"/>
                  </a:lnTo>
                  <a:lnTo>
                    <a:pt x="626" y="2887"/>
                  </a:lnTo>
                  <a:lnTo>
                    <a:pt x="657" y="2887"/>
                  </a:lnTo>
                  <a:lnTo>
                    <a:pt x="688" y="2887"/>
                  </a:lnTo>
                  <a:lnTo>
                    <a:pt x="719" y="2887"/>
                  </a:lnTo>
                  <a:lnTo>
                    <a:pt x="719" y="2926"/>
                  </a:lnTo>
                  <a:lnTo>
                    <a:pt x="719" y="2954"/>
                  </a:lnTo>
                  <a:lnTo>
                    <a:pt x="709" y="2992"/>
                  </a:lnTo>
                  <a:lnTo>
                    <a:pt x="709" y="3031"/>
                  </a:lnTo>
                  <a:lnTo>
                    <a:pt x="709" y="3070"/>
                  </a:lnTo>
                  <a:lnTo>
                    <a:pt x="709" y="3108"/>
                  </a:lnTo>
                  <a:lnTo>
                    <a:pt x="730" y="3137"/>
                  </a:lnTo>
                  <a:lnTo>
                    <a:pt x="751" y="3166"/>
                  </a:lnTo>
                  <a:lnTo>
                    <a:pt x="781" y="3185"/>
                  </a:lnTo>
                  <a:lnTo>
                    <a:pt x="824" y="3204"/>
                  </a:lnTo>
                  <a:lnTo>
                    <a:pt x="855" y="3224"/>
                  </a:lnTo>
                  <a:lnTo>
                    <a:pt x="896" y="3224"/>
                  </a:lnTo>
                  <a:lnTo>
                    <a:pt x="938" y="3224"/>
                  </a:lnTo>
                  <a:lnTo>
                    <a:pt x="970" y="3224"/>
                  </a:lnTo>
                  <a:lnTo>
                    <a:pt x="1011" y="3194"/>
                  </a:lnTo>
                  <a:lnTo>
                    <a:pt x="1043" y="3175"/>
                  </a:lnTo>
                  <a:lnTo>
                    <a:pt x="1074" y="3166"/>
                  </a:lnTo>
                  <a:lnTo>
                    <a:pt x="1126" y="3156"/>
                  </a:lnTo>
                  <a:lnTo>
                    <a:pt x="1168" y="3156"/>
                  </a:lnTo>
                  <a:lnTo>
                    <a:pt x="1199" y="3156"/>
                  </a:lnTo>
                  <a:lnTo>
                    <a:pt x="1230" y="3156"/>
                  </a:lnTo>
                  <a:lnTo>
                    <a:pt x="1262" y="3156"/>
                  </a:lnTo>
                  <a:lnTo>
                    <a:pt x="1293" y="3156"/>
                  </a:lnTo>
                  <a:lnTo>
                    <a:pt x="1324" y="3166"/>
                  </a:lnTo>
                  <a:lnTo>
                    <a:pt x="1366" y="3175"/>
                  </a:lnTo>
                  <a:lnTo>
                    <a:pt x="1408" y="3194"/>
                  </a:lnTo>
                  <a:lnTo>
                    <a:pt x="1438" y="3204"/>
                  </a:lnTo>
                  <a:lnTo>
                    <a:pt x="1460" y="3214"/>
                  </a:lnTo>
                  <a:lnTo>
                    <a:pt x="1491" y="3224"/>
                  </a:lnTo>
                  <a:lnTo>
                    <a:pt x="1533" y="3243"/>
                  </a:lnTo>
                  <a:lnTo>
                    <a:pt x="1564" y="3253"/>
                  </a:lnTo>
                  <a:lnTo>
                    <a:pt x="1595" y="3262"/>
                  </a:lnTo>
                  <a:lnTo>
                    <a:pt x="1637" y="3272"/>
                  </a:lnTo>
                  <a:lnTo>
                    <a:pt x="1689" y="3281"/>
                  </a:lnTo>
                  <a:lnTo>
                    <a:pt x="1731" y="3291"/>
                  </a:lnTo>
                  <a:lnTo>
                    <a:pt x="1763" y="3300"/>
                  </a:lnTo>
                  <a:lnTo>
                    <a:pt x="1793" y="3330"/>
                  </a:lnTo>
                  <a:lnTo>
                    <a:pt x="2054" y="3349"/>
                  </a:lnTo>
                  <a:lnTo>
                    <a:pt x="2106" y="3349"/>
                  </a:lnTo>
                  <a:lnTo>
                    <a:pt x="2148" y="3349"/>
                  </a:lnTo>
                  <a:lnTo>
                    <a:pt x="2190" y="3368"/>
                  </a:lnTo>
                  <a:lnTo>
                    <a:pt x="2221" y="3368"/>
                  </a:lnTo>
                  <a:lnTo>
                    <a:pt x="2252" y="3377"/>
                  </a:lnTo>
                  <a:lnTo>
                    <a:pt x="2294" y="3387"/>
                  </a:lnTo>
                  <a:lnTo>
                    <a:pt x="2325" y="3397"/>
                  </a:lnTo>
                  <a:lnTo>
                    <a:pt x="2367" y="3406"/>
                  </a:lnTo>
                  <a:lnTo>
                    <a:pt x="2399" y="3417"/>
                  </a:lnTo>
                  <a:lnTo>
                    <a:pt x="2429" y="3417"/>
                  </a:lnTo>
                  <a:lnTo>
                    <a:pt x="2461" y="3417"/>
                  </a:lnTo>
                  <a:lnTo>
                    <a:pt x="2503" y="3406"/>
                  </a:lnTo>
                  <a:lnTo>
                    <a:pt x="2524" y="3377"/>
                  </a:lnTo>
                  <a:lnTo>
                    <a:pt x="2565" y="3339"/>
                  </a:lnTo>
                  <a:lnTo>
                    <a:pt x="2597" y="3310"/>
                  </a:lnTo>
                  <a:lnTo>
                    <a:pt x="2639" y="3281"/>
                  </a:lnTo>
                  <a:lnTo>
                    <a:pt x="2680" y="3272"/>
                  </a:lnTo>
                  <a:lnTo>
                    <a:pt x="2722" y="3262"/>
                  </a:lnTo>
                  <a:lnTo>
                    <a:pt x="2753" y="3253"/>
                  </a:lnTo>
                  <a:lnTo>
                    <a:pt x="2774" y="3253"/>
                  </a:lnTo>
                  <a:lnTo>
                    <a:pt x="2805" y="3281"/>
                  </a:lnTo>
                  <a:lnTo>
                    <a:pt x="2837" y="3300"/>
                  </a:lnTo>
                  <a:lnTo>
                    <a:pt x="2867" y="3310"/>
                  </a:lnTo>
                  <a:lnTo>
                    <a:pt x="2920" y="3320"/>
                  </a:lnTo>
                  <a:lnTo>
                    <a:pt x="2962" y="3320"/>
                  </a:lnTo>
                  <a:lnTo>
                    <a:pt x="3014" y="3320"/>
                  </a:lnTo>
                  <a:lnTo>
                    <a:pt x="3045" y="3320"/>
                  </a:lnTo>
                  <a:lnTo>
                    <a:pt x="3087" y="3310"/>
                  </a:lnTo>
                  <a:lnTo>
                    <a:pt x="3128" y="3291"/>
                  </a:lnTo>
                  <a:lnTo>
                    <a:pt x="3170" y="3281"/>
                  </a:lnTo>
                  <a:lnTo>
                    <a:pt x="3201" y="3262"/>
                  </a:lnTo>
                  <a:lnTo>
                    <a:pt x="3233" y="3243"/>
                  </a:lnTo>
                  <a:lnTo>
                    <a:pt x="3285" y="3224"/>
                  </a:lnTo>
                  <a:lnTo>
                    <a:pt x="3316" y="3214"/>
                  </a:lnTo>
                  <a:lnTo>
                    <a:pt x="3358" y="3204"/>
                  </a:lnTo>
                  <a:lnTo>
                    <a:pt x="3400" y="3175"/>
                  </a:lnTo>
                  <a:lnTo>
                    <a:pt x="3431" y="3147"/>
                  </a:lnTo>
                  <a:lnTo>
                    <a:pt x="3473" y="3108"/>
                  </a:lnTo>
                  <a:lnTo>
                    <a:pt x="3504" y="3089"/>
                  </a:lnTo>
                  <a:lnTo>
                    <a:pt x="3535" y="3051"/>
                  </a:lnTo>
                  <a:lnTo>
                    <a:pt x="3556" y="3022"/>
                  </a:lnTo>
                  <a:lnTo>
                    <a:pt x="3566" y="2992"/>
                  </a:lnTo>
                  <a:lnTo>
                    <a:pt x="3587" y="2964"/>
                  </a:lnTo>
                  <a:lnTo>
                    <a:pt x="3587" y="2916"/>
                  </a:lnTo>
                  <a:lnTo>
                    <a:pt x="3587" y="2877"/>
                  </a:lnTo>
                  <a:lnTo>
                    <a:pt x="3587" y="2839"/>
                  </a:lnTo>
                  <a:lnTo>
                    <a:pt x="3587" y="2810"/>
                  </a:lnTo>
                  <a:lnTo>
                    <a:pt x="3608" y="2781"/>
                  </a:lnTo>
                  <a:lnTo>
                    <a:pt x="3629" y="2752"/>
                  </a:lnTo>
                  <a:lnTo>
                    <a:pt x="3660" y="2724"/>
                  </a:lnTo>
                  <a:lnTo>
                    <a:pt x="3671" y="2703"/>
                  </a:lnTo>
                  <a:lnTo>
                    <a:pt x="3692" y="2675"/>
                  </a:lnTo>
                  <a:lnTo>
                    <a:pt x="3713" y="2646"/>
                  </a:lnTo>
                  <a:lnTo>
                    <a:pt x="3713" y="2618"/>
                  </a:lnTo>
                  <a:lnTo>
                    <a:pt x="3713" y="2588"/>
                  </a:lnTo>
                  <a:lnTo>
                    <a:pt x="3692" y="2560"/>
                  </a:lnTo>
                  <a:lnTo>
                    <a:pt x="3681" y="2521"/>
                  </a:lnTo>
                  <a:lnTo>
                    <a:pt x="3671" y="2492"/>
                  </a:lnTo>
                  <a:lnTo>
                    <a:pt x="3702" y="2473"/>
                  </a:lnTo>
                  <a:lnTo>
                    <a:pt x="3744" y="2435"/>
                  </a:lnTo>
                  <a:lnTo>
                    <a:pt x="3754" y="2405"/>
                  </a:lnTo>
                  <a:lnTo>
                    <a:pt x="3775" y="2367"/>
                  </a:lnTo>
                  <a:lnTo>
                    <a:pt x="3785" y="2338"/>
                  </a:lnTo>
                  <a:lnTo>
                    <a:pt x="3806" y="2309"/>
                  </a:lnTo>
                  <a:lnTo>
                    <a:pt x="3817" y="2271"/>
                  </a:lnTo>
                  <a:lnTo>
                    <a:pt x="3827" y="2242"/>
                  </a:lnTo>
                  <a:lnTo>
                    <a:pt x="3838" y="2194"/>
                  </a:lnTo>
                  <a:lnTo>
                    <a:pt x="3848" y="2174"/>
                  </a:lnTo>
                  <a:lnTo>
                    <a:pt x="3859" y="2136"/>
                  </a:lnTo>
                  <a:lnTo>
                    <a:pt x="3859" y="2097"/>
                  </a:lnTo>
                  <a:lnTo>
                    <a:pt x="3859" y="2069"/>
                  </a:lnTo>
                  <a:lnTo>
                    <a:pt x="3859" y="2040"/>
                  </a:lnTo>
                  <a:lnTo>
                    <a:pt x="3859" y="1991"/>
                  </a:lnTo>
                  <a:lnTo>
                    <a:pt x="3859" y="1963"/>
                  </a:lnTo>
                  <a:lnTo>
                    <a:pt x="3827" y="1953"/>
                  </a:lnTo>
                  <a:lnTo>
                    <a:pt x="3817" y="1925"/>
                  </a:lnTo>
                  <a:lnTo>
                    <a:pt x="3796" y="1895"/>
                  </a:lnTo>
                  <a:lnTo>
                    <a:pt x="3764" y="1876"/>
                  </a:lnTo>
                  <a:lnTo>
                    <a:pt x="3734" y="1876"/>
                  </a:lnTo>
                  <a:lnTo>
                    <a:pt x="3723" y="1838"/>
                  </a:lnTo>
                  <a:lnTo>
                    <a:pt x="3775" y="1799"/>
                  </a:lnTo>
                  <a:lnTo>
                    <a:pt x="3796" y="1770"/>
                  </a:lnTo>
                  <a:lnTo>
                    <a:pt x="3827" y="1742"/>
                  </a:lnTo>
                  <a:lnTo>
                    <a:pt x="3838" y="1713"/>
                  </a:lnTo>
                  <a:lnTo>
                    <a:pt x="3806" y="1693"/>
                  </a:lnTo>
                  <a:lnTo>
                    <a:pt x="3754" y="1655"/>
                  </a:lnTo>
                  <a:lnTo>
                    <a:pt x="3723" y="1626"/>
                  </a:lnTo>
                  <a:lnTo>
                    <a:pt x="3702" y="1597"/>
                  </a:lnTo>
                  <a:lnTo>
                    <a:pt x="3671" y="1578"/>
                  </a:lnTo>
                  <a:lnTo>
                    <a:pt x="3639" y="1549"/>
                  </a:lnTo>
                  <a:lnTo>
                    <a:pt x="3608" y="1521"/>
                  </a:lnTo>
                  <a:lnTo>
                    <a:pt x="3577" y="1521"/>
                  </a:lnTo>
                  <a:lnTo>
                    <a:pt x="3545" y="1511"/>
                  </a:lnTo>
                  <a:lnTo>
                    <a:pt x="3515" y="1511"/>
                  </a:lnTo>
                  <a:lnTo>
                    <a:pt x="3483" y="1511"/>
                  </a:lnTo>
                  <a:lnTo>
                    <a:pt x="3462" y="1481"/>
                  </a:lnTo>
                  <a:lnTo>
                    <a:pt x="3452" y="1453"/>
                  </a:lnTo>
                  <a:lnTo>
                    <a:pt x="3452" y="1424"/>
                  </a:lnTo>
                  <a:lnTo>
                    <a:pt x="3420" y="1405"/>
                  </a:lnTo>
                  <a:lnTo>
                    <a:pt x="3389" y="1405"/>
                  </a:lnTo>
                  <a:lnTo>
                    <a:pt x="3358" y="1395"/>
                  </a:lnTo>
                  <a:lnTo>
                    <a:pt x="3316" y="1385"/>
                  </a:lnTo>
                  <a:lnTo>
                    <a:pt x="3285" y="1366"/>
                  </a:lnTo>
                  <a:lnTo>
                    <a:pt x="3254" y="1347"/>
                  </a:lnTo>
                  <a:lnTo>
                    <a:pt x="3222" y="1338"/>
                  </a:lnTo>
                  <a:lnTo>
                    <a:pt x="3212" y="1309"/>
                  </a:lnTo>
                  <a:lnTo>
                    <a:pt x="3191" y="1289"/>
                  </a:lnTo>
                  <a:lnTo>
                    <a:pt x="3170" y="1251"/>
                  </a:lnTo>
                  <a:lnTo>
                    <a:pt x="3149" y="1222"/>
                  </a:lnTo>
                  <a:lnTo>
                    <a:pt x="3128" y="1193"/>
                  </a:lnTo>
                  <a:lnTo>
                    <a:pt x="3097" y="1174"/>
                  </a:lnTo>
                  <a:lnTo>
                    <a:pt x="3056" y="1164"/>
                  </a:lnTo>
                  <a:lnTo>
                    <a:pt x="3024" y="1164"/>
                  </a:lnTo>
                  <a:lnTo>
                    <a:pt x="2993" y="1164"/>
                  </a:lnTo>
                  <a:lnTo>
                    <a:pt x="2962" y="1154"/>
                  </a:lnTo>
                  <a:lnTo>
                    <a:pt x="2930" y="1135"/>
                  </a:lnTo>
                  <a:lnTo>
                    <a:pt x="2899" y="1116"/>
                  </a:lnTo>
                  <a:lnTo>
                    <a:pt x="2867" y="1107"/>
                  </a:lnTo>
                  <a:lnTo>
                    <a:pt x="2826" y="1077"/>
                  </a:lnTo>
                  <a:lnTo>
                    <a:pt x="2795" y="1049"/>
                  </a:lnTo>
                  <a:lnTo>
                    <a:pt x="2784" y="1020"/>
                  </a:lnTo>
                  <a:lnTo>
                    <a:pt x="2784" y="981"/>
                  </a:lnTo>
                  <a:lnTo>
                    <a:pt x="2795" y="943"/>
                  </a:lnTo>
                  <a:lnTo>
                    <a:pt x="2816" y="914"/>
                  </a:lnTo>
                  <a:lnTo>
                    <a:pt x="2826" y="885"/>
                  </a:lnTo>
                  <a:lnTo>
                    <a:pt x="2795" y="866"/>
                  </a:lnTo>
                  <a:lnTo>
                    <a:pt x="2763" y="856"/>
                  </a:lnTo>
                  <a:lnTo>
                    <a:pt x="2732" y="847"/>
                  </a:lnTo>
                  <a:lnTo>
                    <a:pt x="2701" y="837"/>
                  </a:lnTo>
                  <a:lnTo>
                    <a:pt x="2669" y="828"/>
                  </a:lnTo>
                  <a:lnTo>
                    <a:pt x="2639" y="818"/>
                  </a:lnTo>
                  <a:lnTo>
                    <a:pt x="2618" y="788"/>
                  </a:lnTo>
                  <a:lnTo>
                    <a:pt x="2607" y="760"/>
                  </a:lnTo>
                  <a:lnTo>
                    <a:pt x="2586" y="712"/>
                  </a:lnTo>
                  <a:lnTo>
                    <a:pt x="2576" y="673"/>
                  </a:lnTo>
                  <a:lnTo>
                    <a:pt x="2555" y="635"/>
                  </a:lnTo>
                  <a:lnTo>
                    <a:pt x="2544" y="606"/>
                  </a:lnTo>
                  <a:lnTo>
                    <a:pt x="2524" y="577"/>
                  </a:lnTo>
                  <a:lnTo>
                    <a:pt x="2492" y="558"/>
                  </a:lnTo>
                  <a:lnTo>
                    <a:pt x="2471" y="529"/>
                  </a:lnTo>
                  <a:lnTo>
                    <a:pt x="2471" y="500"/>
                  </a:lnTo>
                  <a:lnTo>
                    <a:pt x="2471" y="471"/>
                  </a:lnTo>
                  <a:lnTo>
                    <a:pt x="2471" y="442"/>
                  </a:lnTo>
                  <a:lnTo>
                    <a:pt x="2440" y="433"/>
                  </a:lnTo>
                  <a:lnTo>
                    <a:pt x="2409" y="404"/>
                  </a:lnTo>
                  <a:lnTo>
                    <a:pt x="2388" y="375"/>
                  </a:lnTo>
                  <a:lnTo>
                    <a:pt x="2357" y="356"/>
                  </a:lnTo>
                  <a:lnTo>
                    <a:pt x="2336" y="327"/>
                  </a:lnTo>
                  <a:lnTo>
                    <a:pt x="2315" y="318"/>
                  </a:lnTo>
                  <a:lnTo>
                    <a:pt x="2284" y="318"/>
                  </a:lnTo>
                  <a:lnTo>
                    <a:pt x="2252" y="308"/>
                  </a:lnTo>
                  <a:lnTo>
                    <a:pt x="2221" y="288"/>
                  </a:lnTo>
                  <a:lnTo>
                    <a:pt x="2210" y="259"/>
                  </a:lnTo>
                  <a:lnTo>
                    <a:pt x="2180" y="259"/>
                  </a:lnTo>
                  <a:lnTo>
                    <a:pt x="2169" y="231"/>
                  </a:lnTo>
                  <a:lnTo>
                    <a:pt x="2138" y="231"/>
                  </a:lnTo>
                  <a:lnTo>
                    <a:pt x="2106" y="202"/>
                  </a:lnTo>
                  <a:lnTo>
                    <a:pt x="2086" y="154"/>
                  </a:lnTo>
                  <a:lnTo>
                    <a:pt x="2075" y="125"/>
                  </a:lnTo>
                  <a:lnTo>
                    <a:pt x="2065" y="95"/>
                  </a:lnTo>
                  <a:lnTo>
                    <a:pt x="2054" y="67"/>
                  </a:lnTo>
                  <a:lnTo>
                    <a:pt x="2033" y="38"/>
                  </a:lnTo>
                  <a:lnTo>
                    <a:pt x="2002" y="38"/>
                  </a:lnTo>
                  <a:lnTo>
                    <a:pt x="1971" y="38"/>
                  </a:lnTo>
                  <a:lnTo>
                    <a:pt x="1940" y="29"/>
                  </a:lnTo>
                  <a:lnTo>
                    <a:pt x="1929" y="0"/>
                  </a:lnTo>
                  <a:lnTo>
                    <a:pt x="1908" y="29"/>
                  </a:lnTo>
                  <a:lnTo>
                    <a:pt x="1859" y="95"/>
                  </a:lnTo>
                </a:path>
              </a:pathLst>
            </a:custGeom>
            <a:gradFill rotWithShape="0">
              <a:gsLst>
                <a:gs pos="0">
                  <a:srgbClr val="FFFFFF"/>
                </a:gs>
                <a:gs pos="100000">
                  <a:srgbClr val="003366"/>
                </a:gs>
              </a:gsLst>
              <a:lin ang="5400000" scaled="1"/>
            </a:gra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4105" name="Line 5"/>
            <p:cNvSpPr>
              <a:spLocks noChangeShapeType="1"/>
            </p:cNvSpPr>
            <p:nvPr/>
          </p:nvSpPr>
          <p:spPr bwMode="auto">
            <a:xfrm>
              <a:off x="3048" y="864"/>
              <a:ext cx="422"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4106" name="Line 6"/>
            <p:cNvSpPr>
              <a:spLocks noChangeShapeType="1"/>
            </p:cNvSpPr>
            <p:nvPr/>
          </p:nvSpPr>
          <p:spPr bwMode="auto">
            <a:xfrm flipV="1">
              <a:off x="2668" y="1150"/>
              <a:ext cx="1104"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4107" name="Rectangle 7"/>
            <p:cNvSpPr>
              <a:spLocks noChangeArrowheads="1"/>
            </p:cNvSpPr>
            <p:nvPr/>
          </p:nvSpPr>
          <p:spPr bwMode="auto">
            <a:xfrm>
              <a:off x="3600" y="576"/>
              <a:ext cx="96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pPr>
              <a:r>
                <a:rPr lang="en-US" altLang="en-US" sz="1800" b="1" dirty="0">
                  <a:solidFill>
                    <a:srgbClr val="3366FF"/>
                  </a:solidFill>
                </a:rPr>
                <a:t>Injuries</a:t>
              </a:r>
            </a:p>
          </p:txBody>
        </p:sp>
        <p:sp>
          <p:nvSpPr>
            <p:cNvPr id="4108" name="Arc 8"/>
            <p:cNvSpPr>
              <a:spLocks/>
            </p:cNvSpPr>
            <p:nvPr/>
          </p:nvSpPr>
          <p:spPr bwMode="auto">
            <a:xfrm>
              <a:off x="3227" y="720"/>
              <a:ext cx="652" cy="120"/>
            </a:xfrm>
            <a:custGeom>
              <a:avLst/>
              <a:gdLst>
                <a:gd name="T0" fmla="*/ 0 w 19636"/>
                <a:gd name="T1" fmla="*/ 0 h 20417"/>
                <a:gd name="T2" fmla="*/ 0 w 19636"/>
                <a:gd name="T3" fmla="*/ 0 h 20417"/>
                <a:gd name="T4" fmla="*/ 0 w 19636"/>
                <a:gd name="T5" fmla="*/ 0 h 20417"/>
                <a:gd name="T6" fmla="*/ 0 60000 65536"/>
                <a:gd name="T7" fmla="*/ 0 60000 65536"/>
                <a:gd name="T8" fmla="*/ 0 60000 65536"/>
              </a:gdLst>
              <a:ahLst/>
              <a:cxnLst>
                <a:cxn ang="T6">
                  <a:pos x="T0" y="T1"/>
                </a:cxn>
                <a:cxn ang="T7">
                  <a:pos x="T2" y="T3"/>
                </a:cxn>
                <a:cxn ang="T8">
                  <a:pos x="T4" y="T5"/>
                </a:cxn>
              </a:cxnLst>
              <a:rect l="0" t="0" r="r" b="b"/>
              <a:pathLst>
                <a:path w="19636" h="20417" fill="none" extrusionOk="0">
                  <a:moveTo>
                    <a:pt x="-1" y="11418"/>
                  </a:moveTo>
                  <a:cubicBezTo>
                    <a:pt x="2458" y="6052"/>
                    <a:pt x="7006" y="1926"/>
                    <a:pt x="12585" y="-1"/>
                  </a:cubicBezTo>
                </a:path>
                <a:path w="19636" h="20417" stroke="0" extrusionOk="0">
                  <a:moveTo>
                    <a:pt x="-1" y="11418"/>
                  </a:moveTo>
                  <a:cubicBezTo>
                    <a:pt x="2458" y="6052"/>
                    <a:pt x="7006" y="1926"/>
                    <a:pt x="12585" y="-1"/>
                  </a:cubicBezTo>
                  <a:lnTo>
                    <a:pt x="19636" y="20417"/>
                  </a:lnTo>
                  <a:lnTo>
                    <a:pt x="-1" y="11418"/>
                  </a:lnTo>
                  <a:close/>
                </a:path>
              </a:pathLst>
            </a:custGeom>
            <a:noFill/>
            <a:ln w="12700" cap="rnd">
              <a:solidFill>
                <a:schemeClr val="accent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4109" name="Rectangle 9"/>
            <p:cNvSpPr>
              <a:spLocks noChangeArrowheads="1"/>
            </p:cNvSpPr>
            <p:nvPr/>
          </p:nvSpPr>
          <p:spPr bwMode="auto">
            <a:xfrm>
              <a:off x="4173" y="864"/>
              <a:ext cx="91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800" b="1" dirty="0">
                  <a:solidFill>
                    <a:srgbClr val="3366FF"/>
                  </a:solidFill>
                </a:rPr>
                <a:t>Incidents</a:t>
              </a:r>
            </a:p>
          </p:txBody>
        </p:sp>
        <p:sp>
          <p:nvSpPr>
            <p:cNvPr id="4110" name="Line 10"/>
            <p:cNvSpPr>
              <a:spLocks noChangeShapeType="1"/>
            </p:cNvSpPr>
            <p:nvPr/>
          </p:nvSpPr>
          <p:spPr bwMode="auto">
            <a:xfrm flipV="1">
              <a:off x="2158" y="1632"/>
              <a:ext cx="192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4111" name="Rectangle 11"/>
            <p:cNvSpPr>
              <a:spLocks noChangeArrowheads="1"/>
            </p:cNvSpPr>
            <p:nvPr/>
          </p:nvSpPr>
          <p:spPr bwMode="auto">
            <a:xfrm>
              <a:off x="2631" y="1238"/>
              <a:ext cx="111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800" b="1" dirty="0">
                  <a:solidFill>
                    <a:srgbClr val="0066FF"/>
                  </a:solidFill>
                </a:rPr>
                <a:t>Near Misses</a:t>
              </a:r>
            </a:p>
          </p:txBody>
        </p:sp>
        <p:sp>
          <p:nvSpPr>
            <p:cNvPr id="4112" name="Rectangle 12"/>
            <p:cNvSpPr>
              <a:spLocks noChangeArrowheads="1"/>
            </p:cNvSpPr>
            <p:nvPr/>
          </p:nvSpPr>
          <p:spPr bwMode="auto">
            <a:xfrm>
              <a:off x="2789" y="2025"/>
              <a:ext cx="1384" cy="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2800" b="1" dirty="0">
                  <a:solidFill>
                    <a:srgbClr val="FF0000"/>
                  </a:solidFill>
                </a:rPr>
                <a:t>Risk </a:t>
              </a:r>
            </a:p>
            <a:p>
              <a:pPr>
                <a:lnSpc>
                  <a:spcPct val="100000"/>
                </a:lnSpc>
                <a:spcBef>
                  <a:spcPct val="0"/>
                </a:spcBef>
              </a:pPr>
              <a:endParaRPr lang="en-US" altLang="en-US" sz="1500" b="1" dirty="0">
                <a:solidFill>
                  <a:srgbClr val="FF0000"/>
                </a:solidFill>
              </a:endParaRPr>
            </a:p>
            <a:p>
              <a:pPr>
                <a:lnSpc>
                  <a:spcPct val="100000"/>
                </a:lnSpc>
                <a:spcBef>
                  <a:spcPct val="0"/>
                </a:spcBef>
              </a:pPr>
              <a:r>
                <a:rPr lang="en-US" altLang="en-US" sz="2400" b="1" dirty="0">
                  <a:solidFill>
                    <a:srgbClr val="FF0000"/>
                  </a:solidFill>
                </a:rPr>
                <a:t>&gt; Conditions  </a:t>
              </a:r>
            </a:p>
            <a:p>
              <a:pPr>
                <a:lnSpc>
                  <a:spcPct val="100000"/>
                </a:lnSpc>
                <a:spcBef>
                  <a:spcPct val="0"/>
                </a:spcBef>
              </a:pPr>
              <a:endParaRPr lang="en-US" altLang="en-US" sz="2400" b="1" dirty="0">
                <a:solidFill>
                  <a:srgbClr val="FF0000"/>
                </a:solidFill>
              </a:endParaRPr>
            </a:p>
            <a:p>
              <a:pPr>
                <a:lnSpc>
                  <a:spcPct val="100000"/>
                </a:lnSpc>
                <a:spcBef>
                  <a:spcPct val="0"/>
                </a:spcBef>
              </a:pPr>
              <a:r>
                <a:rPr lang="en-US" altLang="en-US" sz="2400" b="1" dirty="0">
                  <a:solidFill>
                    <a:srgbClr val="FF0000"/>
                  </a:solidFill>
                </a:rPr>
                <a:t>&gt; Behaviors</a:t>
              </a:r>
            </a:p>
          </p:txBody>
        </p:sp>
        <p:pic>
          <p:nvPicPr>
            <p:cNvPr id="4113" name="Picture 13" descr="MCj033467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 y="3024"/>
              <a:ext cx="115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4" name="Text Box 14"/>
            <p:cNvSpPr txBox="1">
              <a:spLocks noChangeArrowheads="1"/>
            </p:cNvSpPr>
            <p:nvPr/>
          </p:nvSpPr>
          <p:spPr bwMode="auto">
            <a:xfrm>
              <a:off x="0" y="3456"/>
              <a:ext cx="163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0"/>
                </a:spcBef>
              </a:pPr>
              <a:r>
                <a:rPr lang="en-US" altLang="en-US" sz="1800" b="1" dirty="0">
                  <a:solidFill>
                    <a:schemeClr val="bg1"/>
                  </a:solidFill>
                </a:rPr>
                <a:t>Those who are closest to the risk:</a:t>
              </a:r>
            </a:p>
            <a:p>
              <a:pPr eaLnBrk="1" hangingPunct="1">
                <a:lnSpc>
                  <a:spcPct val="100000"/>
                </a:lnSpc>
                <a:spcBef>
                  <a:spcPct val="0"/>
                </a:spcBef>
              </a:pPr>
              <a:r>
                <a:rPr lang="en-US" altLang="en-US" sz="1800" b="1" dirty="0">
                  <a:solidFill>
                    <a:schemeClr val="bg1"/>
                  </a:solidFill>
                </a:rPr>
                <a:t> Employees</a:t>
              </a:r>
            </a:p>
          </p:txBody>
        </p:sp>
        <p:sp>
          <p:nvSpPr>
            <p:cNvPr id="362511" name="Text Box 15"/>
            <p:cNvSpPr txBox="1">
              <a:spLocks noChangeArrowheads="1"/>
            </p:cNvSpPr>
            <p:nvPr/>
          </p:nvSpPr>
          <p:spPr bwMode="auto">
            <a:xfrm>
              <a:off x="240" y="1276"/>
              <a:ext cx="237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0"/>
                </a:spcBef>
                <a:defRPr/>
              </a:pPr>
              <a:r>
                <a:rPr lang="en-US" b="1" dirty="0">
                  <a:solidFill>
                    <a:schemeClr val="bg1"/>
                  </a:solidFill>
                  <a:effectLst>
                    <a:outerShdw blurRad="38100" dist="38100" dir="2700000" algn="tl">
                      <a:srgbClr val="C0C0C0"/>
                    </a:outerShdw>
                  </a:effectLst>
                </a:rPr>
                <a:t>Company Management &amp;</a:t>
              </a:r>
            </a:p>
            <a:p>
              <a:pPr algn="l" eaLnBrk="1" hangingPunct="1">
                <a:lnSpc>
                  <a:spcPct val="100000"/>
                </a:lnSpc>
                <a:spcBef>
                  <a:spcPct val="0"/>
                </a:spcBef>
                <a:defRPr/>
              </a:pPr>
              <a:r>
                <a:rPr lang="en-US" b="1" dirty="0">
                  <a:solidFill>
                    <a:schemeClr val="bg1"/>
                  </a:solidFill>
                  <a:effectLst>
                    <a:outerShdw blurRad="38100" dist="38100" dir="2700000" algn="tl">
                      <a:srgbClr val="C0C0C0"/>
                    </a:outerShdw>
                  </a:effectLst>
                </a:rPr>
                <a:t>the</a:t>
              </a:r>
              <a:r>
                <a:rPr lang="en-US"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r>
                <a:rPr lang="en-US" b="1" dirty="0">
                  <a:solidFill>
                    <a:schemeClr val="bg1"/>
                  </a:solidFill>
                  <a:effectLst>
                    <a:outerShdw blurRad="38100" dist="38100" dir="2700000" algn="tl">
                      <a:srgbClr val="C0C0C0"/>
                    </a:outerShdw>
                  </a:effectLst>
                </a:rPr>
                <a:t>Safety Department</a:t>
              </a:r>
            </a:p>
          </p:txBody>
        </p:sp>
        <p:sp>
          <p:nvSpPr>
            <p:cNvPr id="4116" name="Arc 16"/>
            <p:cNvSpPr>
              <a:spLocks/>
            </p:cNvSpPr>
            <p:nvPr/>
          </p:nvSpPr>
          <p:spPr bwMode="auto">
            <a:xfrm>
              <a:off x="3176" y="920"/>
              <a:ext cx="1044" cy="193"/>
            </a:xfrm>
            <a:custGeom>
              <a:avLst/>
              <a:gdLst>
                <a:gd name="T0" fmla="*/ 0 w 36630"/>
                <a:gd name="T1" fmla="*/ 0 h 21600"/>
                <a:gd name="T2" fmla="*/ 0 w 36630"/>
                <a:gd name="T3" fmla="*/ 0 h 21600"/>
                <a:gd name="T4" fmla="*/ 0 w 36630"/>
                <a:gd name="T5" fmla="*/ 0 h 21600"/>
                <a:gd name="T6" fmla="*/ 0 60000 65536"/>
                <a:gd name="T7" fmla="*/ 0 60000 65536"/>
                <a:gd name="T8" fmla="*/ 0 60000 65536"/>
              </a:gdLst>
              <a:ahLst/>
              <a:cxnLst>
                <a:cxn ang="T6">
                  <a:pos x="T0" y="T1"/>
                </a:cxn>
                <a:cxn ang="T7">
                  <a:pos x="T2" y="T3"/>
                </a:cxn>
                <a:cxn ang="T8">
                  <a:pos x="T4" y="T5"/>
                </a:cxn>
              </a:cxnLst>
              <a:rect l="0" t="0" r="r" b="b"/>
              <a:pathLst>
                <a:path w="36630" h="21600" fill="none" extrusionOk="0">
                  <a:moveTo>
                    <a:pt x="-1" y="11772"/>
                  </a:moveTo>
                  <a:cubicBezTo>
                    <a:pt x="3691" y="4547"/>
                    <a:pt x="11120" y="-1"/>
                    <a:pt x="19235" y="0"/>
                  </a:cubicBezTo>
                  <a:cubicBezTo>
                    <a:pt x="26101" y="0"/>
                    <a:pt x="32559" y="3264"/>
                    <a:pt x="36630" y="8794"/>
                  </a:cubicBezTo>
                </a:path>
                <a:path w="36630" h="21600" stroke="0" extrusionOk="0">
                  <a:moveTo>
                    <a:pt x="-1" y="11772"/>
                  </a:moveTo>
                  <a:cubicBezTo>
                    <a:pt x="3691" y="4547"/>
                    <a:pt x="11120" y="-1"/>
                    <a:pt x="19235" y="0"/>
                  </a:cubicBezTo>
                  <a:cubicBezTo>
                    <a:pt x="26101" y="0"/>
                    <a:pt x="32559" y="3264"/>
                    <a:pt x="36630" y="8794"/>
                  </a:cubicBezTo>
                  <a:lnTo>
                    <a:pt x="19235" y="21600"/>
                  </a:lnTo>
                  <a:lnTo>
                    <a:pt x="-1" y="11772"/>
                  </a:lnTo>
                  <a:close/>
                </a:path>
              </a:pathLst>
            </a:custGeom>
            <a:noFill/>
            <a:ln w="12700" cap="rnd">
              <a:solidFill>
                <a:schemeClr val="accent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pic>
          <p:nvPicPr>
            <p:cNvPr id="4117" name="Picture 17" descr="MCj032091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 y="945"/>
              <a:ext cx="1191"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099" name="AutoShape 18"/>
          <p:cNvSpPr>
            <a:spLocks noChangeArrowheads="1"/>
          </p:cNvSpPr>
          <p:nvPr/>
        </p:nvSpPr>
        <p:spPr bwMode="auto">
          <a:xfrm>
            <a:off x="1664523" y="2202072"/>
            <a:ext cx="364331" cy="1553766"/>
          </a:xfrm>
          <a:prstGeom prst="upDownArrow">
            <a:avLst>
              <a:gd name="adj1" fmla="val 50000"/>
              <a:gd name="adj2" fmla="val 85294"/>
            </a:avLst>
          </a:prstGeom>
          <a:solidFill>
            <a:srgbClr val="FF1914"/>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4100" name="AutoShape 19"/>
          <p:cNvSpPr>
            <a:spLocks noChangeArrowheads="1"/>
          </p:cNvSpPr>
          <p:nvPr/>
        </p:nvSpPr>
        <p:spPr bwMode="auto">
          <a:xfrm rot="-867537">
            <a:off x="6228741" y="1259789"/>
            <a:ext cx="657657" cy="140595"/>
          </a:xfrm>
          <a:prstGeom prst="leftArrow">
            <a:avLst>
              <a:gd name="adj1" fmla="val 50000"/>
              <a:gd name="adj2" fmla="val 176000"/>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4102" name="Rectangle 21"/>
          <p:cNvSpPr>
            <a:spLocks noGrp="1" noChangeArrowheads="1"/>
          </p:cNvSpPr>
          <p:nvPr>
            <p:ph type="title" idx="4294967295"/>
          </p:nvPr>
        </p:nvSpPr>
        <p:spPr>
          <a:xfrm>
            <a:off x="1" y="-953327"/>
            <a:ext cx="9525000" cy="2705927"/>
          </a:xfrm>
        </p:spPr>
        <p:txBody>
          <a:bodyPr>
            <a:normAutofit/>
          </a:bodyPr>
          <a:lstStyle/>
          <a:p>
            <a:pPr eaLnBrk="1" hangingPunct="1"/>
            <a:r>
              <a:rPr lang="en-US" altLang="en-US" sz="3600" dirty="0"/>
              <a:t> Risk Iceberg</a:t>
            </a:r>
          </a:p>
        </p:txBody>
      </p:sp>
    </p:spTree>
    <p:extLst>
      <p:ext uri="{BB962C8B-B14F-4D97-AF65-F5344CB8AC3E}">
        <p14:creationId xmlns:p14="http://schemas.microsoft.com/office/powerpoint/2010/main" val="73077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wipe(up)">
                                      <p:cBhvr>
                                        <p:cTn id="7" dur="2000"/>
                                        <p:tgtEl>
                                          <p:spTgt spid="36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 y="-167640"/>
            <a:ext cx="10492740" cy="1158243"/>
          </a:xfrm>
          <a:noFill/>
        </p:spPr>
        <p:txBody>
          <a:bodyPr>
            <a:normAutofit/>
          </a:bodyPr>
          <a:lstStyle/>
          <a:p>
            <a:pPr eaLnBrk="1" hangingPunct="1"/>
            <a:r>
              <a:rPr lang="en-US" altLang="en-US" sz="3600" dirty="0"/>
              <a:t>Systems At Work</a:t>
            </a:r>
          </a:p>
        </p:txBody>
      </p:sp>
      <p:grpSp>
        <p:nvGrpSpPr>
          <p:cNvPr id="7171" name="Group 3"/>
          <p:cNvGrpSpPr>
            <a:grpSpLocks/>
          </p:cNvGrpSpPr>
          <p:nvPr/>
        </p:nvGrpSpPr>
        <p:grpSpPr bwMode="auto">
          <a:xfrm>
            <a:off x="1292469" y="990603"/>
            <a:ext cx="5600700" cy="4952997"/>
            <a:chOff x="1200" y="960"/>
            <a:chExt cx="3576" cy="3177"/>
          </a:xfrm>
        </p:grpSpPr>
        <p:grpSp>
          <p:nvGrpSpPr>
            <p:cNvPr id="7173" name="Group 4"/>
            <p:cNvGrpSpPr>
              <a:grpSpLocks/>
            </p:cNvGrpSpPr>
            <p:nvPr/>
          </p:nvGrpSpPr>
          <p:grpSpPr bwMode="auto">
            <a:xfrm>
              <a:off x="1200" y="960"/>
              <a:ext cx="3576" cy="3177"/>
              <a:chOff x="1208" y="743"/>
              <a:chExt cx="3576" cy="3177"/>
            </a:xfrm>
          </p:grpSpPr>
          <p:grpSp>
            <p:nvGrpSpPr>
              <p:cNvPr id="7181" name="Group 5"/>
              <p:cNvGrpSpPr>
                <a:grpSpLocks/>
              </p:cNvGrpSpPr>
              <p:nvPr/>
            </p:nvGrpSpPr>
            <p:grpSpPr bwMode="auto">
              <a:xfrm>
                <a:off x="1889" y="743"/>
                <a:ext cx="2192" cy="2096"/>
                <a:chOff x="1889" y="743"/>
                <a:chExt cx="2192" cy="2096"/>
              </a:xfrm>
            </p:grpSpPr>
            <p:sp>
              <p:nvSpPr>
                <p:cNvPr id="7191" name="Oval 6"/>
                <p:cNvSpPr>
                  <a:spLocks noChangeArrowheads="1"/>
                </p:cNvSpPr>
                <p:nvPr/>
              </p:nvSpPr>
              <p:spPr bwMode="auto">
                <a:xfrm>
                  <a:off x="1889" y="743"/>
                  <a:ext cx="2192" cy="2096"/>
                </a:xfrm>
                <a:prstGeom prst="ellipse">
                  <a:avLst/>
                </a:prstGeom>
                <a:gradFill rotWithShape="0">
                  <a:gsLst>
                    <a:gs pos="0">
                      <a:srgbClr val="FFFFCC"/>
                    </a:gs>
                    <a:gs pos="100000">
                      <a:srgbClr val="76765E"/>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92" name="Rectangle 7"/>
                <p:cNvSpPr>
                  <a:spLocks noChangeArrowheads="1"/>
                </p:cNvSpPr>
                <p:nvPr/>
              </p:nvSpPr>
              <p:spPr bwMode="auto">
                <a:xfrm>
                  <a:off x="2544" y="1152"/>
                  <a:ext cx="90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Environment</a:t>
                  </a:r>
                </a:p>
              </p:txBody>
            </p:sp>
          </p:grpSp>
          <p:grpSp>
            <p:nvGrpSpPr>
              <p:cNvPr id="7182" name="Group 8"/>
              <p:cNvGrpSpPr>
                <a:grpSpLocks/>
              </p:cNvGrpSpPr>
              <p:nvPr/>
            </p:nvGrpSpPr>
            <p:grpSpPr bwMode="auto">
              <a:xfrm>
                <a:off x="1208" y="1784"/>
                <a:ext cx="2192" cy="2096"/>
                <a:chOff x="1208" y="1784"/>
                <a:chExt cx="2192" cy="2096"/>
              </a:xfrm>
            </p:grpSpPr>
            <p:sp>
              <p:nvSpPr>
                <p:cNvPr id="7189" name="Oval 9"/>
                <p:cNvSpPr>
                  <a:spLocks noChangeArrowheads="1"/>
                </p:cNvSpPr>
                <p:nvPr/>
              </p:nvSpPr>
              <p:spPr bwMode="auto">
                <a:xfrm>
                  <a:off x="1208" y="1784"/>
                  <a:ext cx="2192" cy="2096"/>
                </a:xfrm>
                <a:prstGeom prst="ellipse">
                  <a:avLst/>
                </a:prstGeom>
                <a:solidFill>
                  <a:srgbClr val="339966">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90" name="Rectangle 10"/>
                <p:cNvSpPr>
                  <a:spLocks noChangeArrowheads="1"/>
                </p:cNvSpPr>
                <p:nvPr/>
              </p:nvSpPr>
              <p:spPr bwMode="auto">
                <a:xfrm rot="3420000">
                  <a:off x="1489" y="3053"/>
                  <a:ext cx="709" cy="2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Capability</a:t>
                  </a:r>
                </a:p>
              </p:txBody>
            </p:sp>
          </p:grpSp>
          <p:grpSp>
            <p:nvGrpSpPr>
              <p:cNvPr id="7183" name="Group 11"/>
              <p:cNvGrpSpPr>
                <a:grpSpLocks/>
              </p:cNvGrpSpPr>
              <p:nvPr/>
            </p:nvGrpSpPr>
            <p:grpSpPr bwMode="auto">
              <a:xfrm>
                <a:off x="2592" y="1824"/>
                <a:ext cx="2192" cy="2096"/>
                <a:chOff x="2599" y="1831"/>
                <a:chExt cx="2192" cy="2096"/>
              </a:xfrm>
            </p:grpSpPr>
            <p:sp>
              <p:nvSpPr>
                <p:cNvPr id="7187" name="Oval 12"/>
                <p:cNvSpPr>
                  <a:spLocks noChangeArrowheads="1"/>
                </p:cNvSpPr>
                <p:nvPr/>
              </p:nvSpPr>
              <p:spPr bwMode="auto">
                <a:xfrm>
                  <a:off x="2599" y="1831"/>
                  <a:ext cx="2192" cy="2096"/>
                </a:xfrm>
                <a:prstGeom prst="ellipse">
                  <a:avLst/>
                </a:prstGeom>
                <a:solidFill>
                  <a:srgbClr val="00CCFF">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88" name="Rectangle 13"/>
                <p:cNvSpPr>
                  <a:spLocks noChangeArrowheads="1"/>
                </p:cNvSpPr>
                <p:nvPr/>
              </p:nvSpPr>
              <p:spPr bwMode="auto">
                <a:xfrm rot="17760000">
                  <a:off x="3706" y="3038"/>
                  <a:ext cx="739" cy="22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Motivation</a:t>
                  </a:r>
                  <a:endParaRPr lang="en-US" altLang="en-US" sz="1350" b="1" dirty="0">
                    <a:solidFill>
                      <a:schemeClr val="tx1"/>
                    </a:solidFill>
                    <a:latin typeface="Times New Roman" panose="02020603050405020304" pitchFamily="18" charset="0"/>
                  </a:endParaRPr>
                </a:p>
              </p:txBody>
            </p:sp>
          </p:grpSp>
          <p:grpSp>
            <p:nvGrpSpPr>
              <p:cNvPr id="7184" name="Group 14"/>
              <p:cNvGrpSpPr>
                <a:grpSpLocks/>
              </p:cNvGrpSpPr>
              <p:nvPr/>
            </p:nvGrpSpPr>
            <p:grpSpPr bwMode="auto">
              <a:xfrm>
                <a:off x="2740" y="2212"/>
                <a:ext cx="632" cy="568"/>
                <a:chOff x="2740" y="2212"/>
                <a:chExt cx="632" cy="568"/>
              </a:xfrm>
            </p:grpSpPr>
            <p:sp>
              <p:nvSpPr>
                <p:cNvPr id="7185" name="Oval 15"/>
                <p:cNvSpPr>
                  <a:spLocks noChangeArrowheads="1"/>
                </p:cNvSpPr>
                <p:nvPr/>
              </p:nvSpPr>
              <p:spPr bwMode="auto">
                <a:xfrm>
                  <a:off x="2740" y="2212"/>
                  <a:ext cx="568" cy="56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86" name="Rectangle 16"/>
                <p:cNvSpPr>
                  <a:spLocks noChangeArrowheads="1"/>
                </p:cNvSpPr>
                <p:nvPr/>
              </p:nvSpPr>
              <p:spPr bwMode="auto">
                <a:xfrm>
                  <a:off x="2804" y="2352"/>
                  <a:ext cx="568" cy="2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Optimized</a:t>
                  </a:r>
                </a:p>
                <a:p>
                  <a:pPr>
                    <a:lnSpc>
                      <a:spcPct val="100000"/>
                    </a:lnSpc>
                    <a:spcBef>
                      <a:spcPct val="0"/>
                    </a:spcBef>
                  </a:pPr>
                  <a:r>
                    <a:rPr lang="en-US" altLang="en-US" sz="1200" b="1" dirty="0">
                      <a:latin typeface="Times New Roman" panose="02020603050405020304" pitchFamily="18" charset="0"/>
                    </a:rPr>
                    <a:t>System</a:t>
                  </a:r>
                </a:p>
              </p:txBody>
            </p:sp>
          </p:grpSp>
        </p:grpSp>
        <p:grpSp>
          <p:nvGrpSpPr>
            <p:cNvPr id="7174" name="Group 17"/>
            <p:cNvGrpSpPr>
              <a:grpSpLocks/>
            </p:cNvGrpSpPr>
            <p:nvPr/>
          </p:nvGrpSpPr>
          <p:grpSpPr bwMode="auto">
            <a:xfrm>
              <a:off x="2064" y="1776"/>
              <a:ext cx="1920" cy="1872"/>
              <a:chOff x="2064" y="1776"/>
              <a:chExt cx="1920" cy="1872"/>
            </a:xfrm>
          </p:grpSpPr>
          <p:sp>
            <p:nvSpPr>
              <p:cNvPr id="7175" name="AutoShape 18"/>
              <p:cNvSpPr>
                <a:spLocks noChangeArrowheads="1"/>
              </p:cNvSpPr>
              <p:nvPr/>
            </p:nvSpPr>
            <p:spPr bwMode="auto">
              <a:xfrm>
                <a:off x="2064" y="1920"/>
                <a:ext cx="912" cy="1728"/>
              </a:xfrm>
              <a:prstGeom prst="curvedRightArrow">
                <a:avLst>
                  <a:gd name="adj1" fmla="val 37895"/>
                  <a:gd name="adj2" fmla="val 75789"/>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endParaRPr lang="en-US" altLang="en-US" sz="1800" dirty="0">
                  <a:solidFill>
                    <a:schemeClr val="tx1"/>
                  </a:solidFill>
                  <a:latin typeface="Times New Roman" panose="02020603050405020304" pitchFamily="18" charset="0"/>
                </a:endParaRPr>
              </a:p>
            </p:txBody>
          </p:sp>
          <p:sp>
            <p:nvSpPr>
              <p:cNvPr id="7176" name="AutoShape 19"/>
              <p:cNvSpPr>
                <a:spLocks noChangeArrowheads="1"/>
              </p:cNvSpPr>
              <p:nvPr/>
            </p:nvSpPr>
            <p:spPr bwMode="auto">
              <a:xfrm rot="-10711815">
                <a:off x="3072" y="1776"/>
                <a:ext cx="912" cy="1728"/>
              </a:xfrm>
              <a:prstGeom prst="curvedRightArrow">
                <a:avLst>
                  <a:gd name="adj1" fmla="val 37895"/>
                  <a:gd name="adj2" fmla="val 75789"/>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endParaRPr lang="en-US" altLang="en-US" sz="1800" dirty="0">
                  <a:solidFill>
                    <a:schemeClr val="tx1"/>
                  </a:solidFill>
                  <a:latin typeface="Times New Roman" panose="02020603050405020304" pitchFamily="18" charset="0"/>
                </a:endParaRPr>
              </a:p>
            </p:txBody>
          </p:sp>
          <p:sp>
            <p:nvSpPr>
              <p:cNvPr id="7177" name="Text Box 20"/>
              <p:cNvSpPr txBox="1">
                <a:spLocks noChangeArrowheads="1"/>
              </p:cNvSpPr>
              <p:nvPr/>
            </p:nvSpPr>
            <p:spPr bwMode="auto">
              <a:xfrm>
                <a:off x="3159" y="2112"/>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78" name="Text Box 21"/>
              <p:cNvSpPr txBox="1">
                <a:spLocks noChangeArrowheads="1"/>
              </p:cNvSpPr>
              <p:nvPr/>
            </p:nvSpPr>
            <p:spPr bwMode="auto">
              <a:xfrm>
                <a:off x="2247" y="2064"/>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79" name="Text Box 22"/>
              <p:cNvSpPr txBox="1">
                <a:spLocks noChangeArrowheads="1"/>
              </p:cNvSpPr>
              <p:nvPr/>
            </p:nvSpPr>
            <p:spPr bwMode="auto">
              <a:xfrm>
                <a:off x="3111" y="3168"/>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80" name="Text Box 23"/>
              <p:cNvSpPr txBox="1">
                <a:spLocks noChangeArrowheads="1"/>
              </p:cNvSpPr>
              <p:nvPr/>
            </p:nvSpPr>
            <p:spPr bwMode="auto">
              <a:xfrm>
                <a:off x="2247" y="3120"/>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grpSp>
      </p:grpSp>
      <p:sp>
        <p:nvSpPr>
          <p:cNvPr id="3" name="Rectangle 2"/>
          <p:cNvSpPr/>
          <p:nvPr/>
        </p:nvSpPr>
        <p:spPr>
          <a:xfrm>
            <a:off x="7424434" y="228600"/>
            <a:ext cx="2481568" cy="5909310"/>
          </a:xfrm>
          <a:prstGeom prst="rect">
            <a:avLst/>
          </a:prstGeom>
        </p:spPr>
        <p:txBody>
          <a:bodyPr wrap="square">
            <a:spAutoFit/>
          </a:bodyPr>
          <a:lstStyle/>
          <a:p>
            <a:pPr lvl="0" algn="l"/>
            <a:r>
              <a:rPr lang="en-US" sz="2000" dirty="0">
                <a:solidFill>
                  <a:schemeClr val="tx2"/>
                </a:solidFill>
              </a:rPr>
              <a:t>Thorough examination</a:t>
            </a:r>
          </a:p>
          <a:p>
            <a:pPr lvl="0" algn="l"/>
            <a:r>
              <a:rPr lang="en-US" sz="2000" dirty="0">
                <a:solidFill>
                  <a:schemeClr val="tx2"/>
                </a:solidFill>
              </a:rPr>
              <a:t>of all three system elements…</a:t>
            </a:r>
          </a:p>
          <a:p>
            <a:pPr lvl="0" algn="l"/>
            <a:endParaRPr lang="en-US" sz="2000" dirty="0">
              <a:solidFill>
                <a:schemeClr val="tx2"/>
              </a:solidFill>
            </a:endParaRPr>
          </a:p>
          <a:p>
            <a:pPr lvl="0" algn="l"/>
            <a:r>
              <a:rPr lang="en-US" sz="2000" dirty="0">
                <a:solidFill>
                  <a:schemeClr val="tx2"/>
                </a:solidFill>
              </a:rPr>
              <a:t>Similar to ASSP 3E’s of Safety – Engineering, Education, Enforcement</a:t>
            </a:r>
          </a:p>
          <a:p>
            <a:pPr lvl="0" algn="l"/>
            <a:endParaRPr lang="en-US" sz="2000" dirty="0">
              <a:solidFill>
                <a:schemeClr val="tx2"/>
              </a:solidFill>
            </a:endParaRPr>
          </a:p>
          <a:p>
            <a:pPr lvl="0" algn="l"/>
            <a:r>
              <a:rPr lang="en-US" sz="2000" dirty="0">
                <a:solidFill>
                  <a:schemeClr val="tx2"/>
                </a:solidFill>
              </a:rPr>
              <a:t>Leads to reduced risk, better solutions &amp; lower likelihood of reoccurrence…</a:t>
            </a:r>
          </a:p>
          <a:p>
            <a:pPr lvl="0" algn="l"/>
            <a:endParaRPr lang="en-US" sz="2000" dirty="0">
              <a:solidFill>
                <a:schemeClr val="tx2"/>
              </a:solidFill>
            </a:endParaRPr>
          </a:p>
          <a:p>
            <a:pPr lvl="0" algn="l"/>
            <a:r>
              <a:rPr lang="en-US" sz="2000" dirty="0">
                <a:solidFill>
                  <a:schemeClr val="tx2"/>
                </a:solidFill>
              </a:rPr>
              <a:t>More sustainable solutions</a:t>
            </a:r>
          </a:p>
          <a:p>
            <a:pPr lvl="0" algn="l"/>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9BD607D-DAA3-44C0-8937-95E09DE142D9}"/>
                  </a:ext>
                </a:extLst>
              </p14:cNvPr>
              <p14:cNvContentPartPr/>
              <p14:nvPr/>
            </p14:nvContentPartPr>
            <p14:xfrm>
              <a:off x="3481449" y="1749545"/>
              <a:ext cx="1028520" cy="79920"/>
            </p14:xfrm>
          </p:contentPart>
        </mc:Choice>
        <mc:Fallback xmlns="">
          <p:pic>
            <p:nvPicPr>
              <p:cNvPr id="2" name="Ink 1">
                <a:extLst>
                  <a:ext uri="{FF2B5EF4-FFF2-40B4-BE49-F238E27FC236}">
                    <a16:creationId xmlns:a16="http://schemas.microsoft.com/office/drawing/2014/main" id="{39BD607D-DAA3-44C0-8937-95E09DE142D9}"/>
                  </a:ext>
                </a:extLst>
              </p:cNvPr>
              <p:cNvPicPr/>
              <p:nvPr/>
            </p:nvPicPr>
            <p:blipFill>
              <a:blip r:embed="rId4"/>
              <a:stretch>
                <a:fillRect/>
              </a:stretch>
            </p:blipFill>
            <p:spPr>
              <a:xfrm>
                <a:off x="3427449" y="1641545"/>
                <a:ext cx="1136160" cy="295560"/>
              </a:xfrm>
              <a:prstGeom prst="rect">
                <a:avLst/>
              </a:prstGeom>
            </p:spPr>
          </p:pic>
        </mc:Fallback>
      </mc:AlternateContent>
    </p:spTree>
    <p:extLst>
      <p:ext uri="{BB962C8B-B14F-4D97-AF65-F5344CB8AC3E}">
        <p14:creationId xmlns:p14="http://schemas.microsoft.com/office/powerpoint/2010/main" val="243904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normAutofit/>
          </a:bodyPr>
          <a:lstStyle/>
          <a:p>
            <a:r>
              <a:rPr lang="en-US" sz="3600" dirty="0"/>
              <a:t>“System Safety” Defined</a:t>
            </a:r>
          </a:p>
        </p:txBody>
      </p:sp>
      <p:sp>
        <p:nvSpPr>
          <p:cNvPr id="169989" name="Rectangle 5"/>
          <p:cNvSpPr>
            <a:spLocks noGrp="1" noChangeArrowheads="1"/>
          </p:cNvSpPr>
          <p:nvPr>
            <p:ph type="body" idx="15"/>
          </p:nvPr>
        </p:nvSpPr>
        <p:spPr>
          <a:xfrm>
            <a:off x="95250" y="1143000"/>
            <a:ext cx="11995150" cy="4826000"/>
          </a:xfrm>
        </p:spPr>
        <p:txBody>
          <a:bodyPr/>
          <a:lstStyle/>
          <a:p>
            <a:r>
              <a:rPr lang="en-US" dirty="0"/>
              <a:t>An element of system engineering involving the application of scientific and management principles for timely recognition, evaluation and control of hazards within a system.</a:t>
            </a:r>
          </a:p>
          <a:p>
            <a:endParaRPr lang="en-US" dirty="0"/>
          </a:p>
        </p:txBody>
      </p:sp>
    </p:spTree>
    <p:extLst>
      <p:ext uri="{BB962C8B-B14F-4D97-AF65-F5344CB8AC3E}">
        <p14:creationId xmlns:p14="http://schemas.microsoft.com/office/powerpoint/2010/main" val="160298269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47D-0B36-4BED-86A3-4378073C29C4}"/>
              </a:ext>
            </a:extLst>
          </p:cNvPr>
          <p:cNvSpPr>
            <a:spLocks noGrp="1"/>
          </p:cNvSpPr>
          <p:nvPr>
            <p:ph type="title"/>
          </p:nvPr>
        </p:nvSpPr>
        <p:spPr/>
        <p:txBody>
          <a:bodyPr/>
          <a:lstStyle/>
          <a:p>
            <a:r>
              <a:rPr lang="en-US" dirty="0">
                <a:solidFill>
                  <a:schemeClr val="accent2">
                    <a:lumMod val="50000"/>
                    <a:lumOff val="50000"/>
                  </a:schemeClr>
                </a:solidFill>
              </a:rPr>
              <a:t>Systems for Safety &amp; Incident Investigation</a:t>
            </a:r>
          </a:p>
        </p:txBody>
      </p:sp>
      <p:sp>
        <p:nvSpPr>
          <p:cNvPr id="3" name="Slide Number Placeholder 2">
            <a:extLst>
              <a:ext uri="{FF2B5EF4-FFF2-40B4-BE49-F238E27FC236}">
                <a16:creationId xmlns:a16="http://schemas.microsoft.com/office/drawing/2014/main" id="{831F793F-069B-4CE7-B0E5-0E8F841A2BAA}"/>
              </a:ext>
            </a:extLst>
          </p:cNvPr>
          <p:cNvSpPr>
            <a:spLocks noGrp="1"/>
          </p:cNvSpPr>
          <p:nvPr>
            <p:ph type="sldNum" sz="quarter" idx="10"/>
          </p:nvPr>
        </p:nvSpPr>
        <p:spPr/>
        <p:txBody>
          <a:bodyPr/>
          <a:lstStyle/>
          <a:p>
            <a:pPr algn="r"/>
            <a:fld id="{8FB4CE90-470A-43E3-A052-3E8AD880B4A5}" type="slidenum">
              <a:rPr lang="en-US" smtClean="0"/>
              <a:pPr algn="r"/>
              <a:t>29</a:t>
            </a:fld>
            <a:endParaRPr lang="en-US"/>
          </a:p>
        </p:txBody>
      </p:sp>
      <p:sp>
        <p:nvSpPr>
          <p:cNvPr id="4" name="Footer Placeholder 3">
            <a:extLst>
              <a:ext uri="{FF2B5EF4-FFF2-40B4-BE49-F238E27FC236}">
                <a16:creationId xmlns:a16="http://schemas.microsoft.com/office/drawing/2014/main" id="{9A4D15A6-E56D-4913-9872-9BAB442F2258}"/>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5" name="Content Placeholder 4">
            <a:extLst>
              <a:ext uri="{FF2B5EF4-FFF2-40B4-BE49-F238E27FC236}">
                <a16:creationId xmlns:a16="http://schemas.microsoft.com/office/drawing/2014/main" id="{8950B146-D589-4799-B823-C709DC628551}"/>
              </a:ext>
            </a:extLst>
          </p:cNvPr>
          <p:cNvSpPr>
            <a:spLocks noGrp="1"/>
          </p:cNvSpPr>
          <p:nvPr>
            <p:ph sz="quarter" idx="12"/>
          </p:nvPr>
        </p:nvSpPr>
        <p:spPr/>
        <p:txBody>
          <a:bodyPr/>
          <a:lstStyle/>
          <a:p>
            <a:r>
              <a:rPr lang="en-US" dirty="0"/>
              <a:t>Success System Safety (Identification, Evaluation, Communication)</a:t>
            </a:r>
          </a:p>
          <a:p>
            <a:r>
              <a:rPr lang="en-US" dirty="0"/>
              <a:t>System Analysis techniques</a:t>
            </a:r>
          </a:p>
          <a:p>
            <a:r>
              <a:rPr lang="en-US" dirty="0"/>
              <a:t>Cause and Effect</a:t>
            </a:r>
          </a:p>
          <a:p>
            <a:r>
              <a:rPr lang="en-US" dirty="0"/>
              <a:t>Fishbone</a:t>
            </a:r>
          </a:p>
          <a:p>
            <a:r>
              <a:rPr lang="en-US" dirty="0"/>
              <a:t>Incident Causation Model</a:t>
            </a:r>
          </a:p>
          <a:p>
            <a:endParaRPr lang="en-US" dirty="0"/>
          </a:p>
          <a:p>
            <a:r>
              <a:rPr lang="en-US" dirty="0"/>
              <a:t>We propose: Systems At Work</a:t>
            </a:r>
          </a:p>
          <a:p>
            <a:endParaRPr lang="en-US" dirty="0"/>
          </a:p>
        </p:txBody>
      </p:sp>
    </p:spTree>
    <p:extLst>
      <p:ext uri="{BB962C8B-B14F-4D97-AF65-F5344CB8AC3E}">
        <p14:creationId xmlns:p14="http://schemas.microsoft.com/office/powerpoint/2010/main" val="359570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137161" y="-342900"/>
            <a:ext cx="11834260" cy="1714501"/>
          </a:xfrm>
        </p:spPr>
        <p:txBody>
          <a:bodyPr>
            <a:normAutofit/>
          </a:bodyPr>
          <a:lstStyle/>
          <a:p>
            <a:r>
              <a:rPr lang="en-US" sz="3600" b="0" dirty="0">
                <a:solidFill>
                  <a:srgbClr val="7030A0"/>
                </a:solidFill>
                <a:latin typeface="Arial" panose="020B0604020202020204" pitchFamily="34" charset="0"/>
                <a:cs typeface="Arial" panose="020B0604020202020204" pitchFamily="34" charset="0"/>
              </a:rPr>
              <a:t>Your Presenters</a:t>
            </a:r>
          </a:p>
        </p:txBody>
      </p:sp>
      <p:sp>
        <p:nvSpPr>
          <p:cNvPr id="7" name="Content Placeholder 6"/>
          <p:cNvSpPr>
            <a:spLocks noGrp="1"/>
          </p:cNvSpPr>
          <p:nvPr>
            <p:ph sz="quarter" idx="15"/>
          </p:nvPr>
        </p:nvSpPr>
        <p:spPr>
          <a:xfrm>
            <a:off x="2472573" y="3867893"/>
            <a:ext cx="7631414" cy="2670609"/>
          </a:xfrm>
        </p:spPr>
        <p:txBody>
          <a:bodyPr>
            <a:normAutofit/>
          </a:bodyPr>
          <a:lstStyle/>
          <a:p>
            <a:pPr marL="0" indent="0">
              <a:buNone/>
            </a:pPr>
            <a:r>
              <a:rPr lang="en-US" sz="2000" dirty="0">
                <a:solidFill>
                  <a:schemeClr val="tx1"/>
                </a:solidFill>
              </a:rPr>
              <a:t>Douglas R. Handy, CSP</a:t>
            </a:r>
          </a:p>
          <a:p>
            <a:pPr marL="0" indent="0">
              <a:buNone/>
            </a:pPr>
            <a:r>
              <a:rPr lang="en-US" sz="2000" dirty="0">
                <a:solidFill>
                  <a:schemeClr val="tx1"/>
                </a:solidFill>
              </a:rPr>
              <a:t>Liberty Mutual Insurance</a:t>
            </a:r>
          </a:p>
          <a:p>
            <a:pPr marL="0" indent="0">
              <a:buNone/>
            </a:pPr>
            <a:r>
              <a:rPr lang="en-US" sz="2000" dirty="0">
                <a:solidFill>
                  <a:schemeClr val="tx1"/>
                </a:solidFill>
              </a:rPr>
              <a:t>Risk Control Services-UPS Team</a:t>
            </a:r>
          </a:p>
          <a:p>
            <a:pPr marL="0" indent="0">
              <a:buNone/>
            </a:pPr>
            <a:r>
              <a:rPr lang="en-US" sz="2000" dirty="0">
                <a:solidFill>
                  <a:schemeClr val="tx1"/>
                </a:solidFill>
              </a:rPr>
              <a:t>Technical Consultant II </a:t>
            </a:r>
          </a:p>
          <a:p>
            <a:pPr marL="0" indent="0">
              <a:buNone/>
            </a:pPr>
            <a:r>
              <a:rPr lang="en-US" sz="2000" dirty="0">
                <a:solidFill>
                  <a:schemeClr val="tx1"/>
                </a:solidFill>
              </a:rPr>
              <a:t>Salt Lake City, Utah </a:t>
            </a:r>
          </a:p>
        </p:txBody>
      </p:sp>
      <p:sp>
        <p:nvSpPr>
          <p:cNvPr id="10" name="TextBox 9"/>
          <p:cNvSpPr txBox="1"/>
          <p:nvPr/>
        </p:nvSpPr>
        <p:spPr>
          <a:xfrm>
            <a:off x="6441041" y="3867892"/>
            <a:ext cx="3824425" cy="1938992"/>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Doug with wife Minette. Family of 3 Children &amp; 3 Grandchildren.</a:t>
            </a:r>
          </a:p>
          <a:p>
            <a:pPr algn="l"/>
            <a:r>
              <a:rPr lang="en-US" sz="2000" dirty="0">
                <a:latin typeface="Arial" panose="020B0604020202020204" pitchFamily="34" charset="0"/>
                <a:cs typeface="Arial" panose="020B0604020202020204" pitchFamily="34" charset="0"/>
              </a:rPr>
              <a:t>Over 40 years in Safety Profession (27 as Safety Director, 13 as Insurance Risk Control Consultant)</a:t>
            </a:r>
          </a:p>
        </p:txBody>
      </p:sp>
      <p:pic>
        <p:nvPicPr>
          <p:cNvPr id="11" name="Picture 10" descr="A person wearing a suit and tie smiling at the camera&#10;&#10;Description generated with very high confidence">
            <a:extLst>
              <a:ext uri="{FF2B5EF4-FFF2-40B4-BE49-F238E27FC236}">
                <a16:creationId xmlns:a16="http://schemas.microsoft.com/office/drawing/2014/main" id="{DCA3F1A3-45ED-4C44-B217-441FB8888B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7076" y="1314843"/>
            <a:ext cx="2586217" cy="2464717"/>
          </a:xfrm>
          <a:prstGeom prst="rect">
            <a:avLst/>
          </a:prstGeom>
        </p:spPr>
      </p:pic>
      <p:pic>
        <p:nvPicPr>
          <p:cNvPr id="13" name="Picture 12" descr="A person wearing a hat&#10;&#10;Description generated with very high confidence">
            <a:extLst>
              <a:ext uri="{FF2B5EF4-FFF2-40B4-BE49-F238E27FC236}">
                <a16:creationId xmlns:a16="http://schemas.microsoft.com/office/drawing/2014/main" id="{8E238A34-DF8D-4725-8C8E-A8F5EF120C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3560" y="1314843"/>
            <a:ext cx="3660427" cy="2440285"/>
          </a:xfrm>
          <a:prstGeom prst="rect">
            <a:avLst/>
          </a:prstGeom>
        </p:spPr>
      </p:pic>
    </p:spTree>
    <p:extLst>
      <p:ext uri="{BB962C8B-B14F-4D97-AF65-F5344CB8AC3E}">
        <p14:creationId xmlns:p14="http://schemas.microsoft.com/office/powerpoint/2010/main" val="412317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 y="228600"/>
            <a:ext cx="10492740" cy="762003"/>
          </a:xfrm>
          <a:noFill/>
        </p:spPr>
        <p:txBody>
          <a:bodyPr>
            <a:normAutofit/>
          </a:bodyPr>
          <a:lstStyle/>
          <a:p>
            <a:pPr eaLnBrk="1" hangingPunct="1"/>
            <a:r>
              <a:rPr lang="en-US" altLang="en-US" sz="3600" dirty="0">
                <a:solidFill>
                  <a:srgbClr val="7030A0"/>
                </a:solidFill>
              </a:rPr>
              <a:t>Systems At Work</a:t>
            </a:r>
          </a:p>
        </p:txBody>
      </p:sp>
      <p:grpSp>
        <p:nvGrpSpPr>
          <p:cNvPr id="7171" name="Group 3"/>
          <p:cNvGrpSpPr>
            <a:grpSpLocks/>
          </p:cNvGrpSpPr>
          <p:nvPr/>
        </p:nvGrpSpPr>
        <p:grpSpPr bwMode="auto">
          <a:xfrm>
            <a:off x="1292469" y="990603"/>
            <a:ext cx="5600700" cy="4952997"/>
            <a:chOff x="1200" y="960"/>
            <a:chExt cx="3576" cy="3177"/>
          </a:xfrm>
        </p:grpSpPr>
        <p:grpSp>
          <p:nvGrpSpPr>
            <p:cNvPr id="7173" name="Group 4"/>
            <p:cNvGrpSpPr>
              <a:grpSpLocks/>
            </p:cNvGrpSpPr>
            <p:nvPr/>
          </p:nvGrpSpPr>
          <p:grpSpPr bwMode="auto">
            <a:xfrm>
              <a:off x="1200" y="960"/>
              <a:ext cx="3576" cy="3177"/>
              <a:chOff x="1208" y="743"/>
              <a:chExt cx="3576" cy="3177"/>
            </a:xfrm>
          </p:grpSpPr>
          <p:grpSp>
            <p:nvGrpSpPr>
              <p:cNvPr id="7181" name="Group 5"/>
              <p:cNvGrpSpPr>
                <a:grpSpLocks/>
              </p:cNvGrpSpPr>
              <p:nvPr/>
            </p:nvGrpSpPr>
            <p:grpSpPr bwMode="auto">
              <a:xfrm>
                <a:off x="1889" y="743"/>
                <a:ext cx="2192" cy="2096"/>
                <a:chOff x="1889" y="743"/>
                <a:chExt cx="2192" cy="2096"/>
              </a:xfrm>
            </p:grpSpPr>
            <p:sp>
              <p:nvSpPr>
                <p:cNvPr id="7191" name="Oval 6"/>
                <p:cNvSpPr>
                  <a:spLocks noChangeArrowheads="1"/>
                </p:cNvSpPr>
                <p:nvPr/>
              </p:nvSpPr>
              <p:spPr bwMode="auto">
                <a:xfrm>
                  <a:off x="1889" y="743"/>
                  <a:ext cx="2192" cy="2096"/>
                </a:xfrm>
                <a:prstGeom prst="ellipse">
                  <a:avLst/>
                </a:prstGeom>
                <a:gradFill rotWithShape="0">
                  <a:gsLst>
                    <a:gs pos="0">
                      <a:srgbClr val="FFFFCC"/>
                    </a:gs>
                    <a:gs pos="100000">
                      <a:srgbClr val="76765E"/>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92" name="Rectangle 7"/>
                <p:cNvSpPr>
                  <a:spLocks noChangeArrowheads="1"/>
                </p:cNvSpPr>
                <p:nvPr/>
              </p:nvSpPr>
              <p:spPr bwMode="auto">
                <a:xfrm>
                  <a:off x="2544" y="1152"/>
                  <a:ext cx="90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Environment</a:t>
                  </a:r>
                </a:p>
              </p:txBody>
            </p:sp>
          </p:grpSp>
          <p:grpSp>
            <p:nvGrpSpPr>
              <p:cNvPr id="7182" name="Group 8"/>
              <p:cNvGrpSpPr>
                <a:grpSpLocks/>
              </p:cNvGrpSpPr>
              <p:nvPr/>
            </p:nvGrpSpPr>
            <p:grpSpPr bwMode="auto">
              <a:xfrm>
                <a:off x="1208" y="1784"/>
                <a:ext cx="2192" cy="2096"/>
                <a:chOff x="1208" y="1784"/>
                <a:chExt cx="2192" cy="2096"/>
              </a:xfrm>
            </p:grpSpPr>
            <p:sp>
              <p:nvSpPr>
                <p:cNvPr id="7189" name="Oval 9"/>
                <p:cNvSpPr>
                  <a:spLocks noChangeArrowheads="1"/>
                </p:cNvSpPr>
                <p:nvPr/>
              </p:nvSpPr>
              <p:spPr bwMode="auto">
                <a:xfrm>
                  <a:off x="1208" y="1784"/>
                  <a:ext cx="2192" cy="2096"/>
                </a:xfrm>
                <a:prstGeom prst="ellipse">
                  <a:avLst/>
                </a:prstGeom>
                <a:solidFill>
                  <a:srgbClr val="339966">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90" name="Rectangle 10"/>
                <p:cNvSpPr>
                  <a:spLocks noChangeArrowheads="1"/>
                </p:cNvSpPr>
                <p:nvPr/>
              </p:nvSpPr>
              <p:spPr bwMode="auto">
                <a:xfrm rot="3420000">
                  <a:off x="1489" y="3053"/>
                  <a:ext cx="709" cy="22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Capability</a:t>
                  </a:r>
                </a:p>
              </p:txBody>
            </p:sp>
          </p:grpSp>
          <p:grpSp>
            <p:nvGrpSpPr>
              <p:cNvPr id="7183" name="Group 11"/>
              <p:cNvGrpSpPr>
                <a:grpSpLocks/>
              </p:cNvGrpSpPr>
              <p:nvPr/>
            </p:nvGrpSpPr>
            <p:grpSpPr bwMode="auto">
              <a:xfrm>
                <a:off x="2592" y="1824"/>
                <a:ext cx="2192" cy="2096"/>
                <a:chOff x="2599" y="1831"/>
                <a:chExt cx="2192" cy="2096"/>
              </a:xfrm>
            </p:grpSpPr>
            <p:sp>
              <p:nvSpPr>
                <p:cNvPr id="7187" name="Oval 12"/>
                <p:cNvSpPr>
                  <a:spLocks noChangeArrowheads="1"/>
                </p:cNvSpPr>
                <p:nvPr/>
              </p:nvSpPr>
              <p:spPr bwMode="auto">
                <a:xfrm>
                  <a:off x="2599" y="1831"/>
                  <a:ext cx="2192" cy="2096"/>
                </a:xfrm>
                <a:prstGeom prst="ellipse">
                  <a:avLst/>
                </a:prstGeom>
                <a:solidFill>
                  <a:srgbClr val="00CCFF">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88" name="Rectangle 13"/>
                <p:cNvSpPr>
                  <a:spLocks noChangeArrowheads="1"/>
                </p:cNvSpPr>
                <p:nvPr/>
              </p:nvSpPr>
              <p:spPr bwMode="auto">
                <a:xfrm rot="17760000">
                  <a:off x="3706" y="3038"/>
                  <a:ext cx="739" cy="22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r>
                    <a:rPr lang="en-US" altLang="en-US" sz="1350" b="1" dirty="0">
                      <a:latin typeface="Times New Roman" panose="02020603050405020304" pitchFamily="18" charset="0"/>
                    </a:rPr>
                    <a:t>Motivation</a:t>
                  </a:r>
                  <a:endParaRPr lang="en-US" altLang="en-US" sz="1350" b="1" dirty="0">
                    <a:solidFill>
                      <a:schemeClr val="tx1"/>
                    </a:solidFill>
                    <a:latin typeface="Times New Roman" panose="02020603050405020304" pitchFamily="18" charset="0"/>
                  </a:endParaRPr>
                </a:p>
              </p:txBody>
            </p:sp>
          </p:grpSp>
          <p:grpSp>
            <p:nvGrpSpPr>
              <p:cNvPr id="7184" name="Group 14"/>
              <p:cNvGrpSpPr>
                <a:grpSpLocks/>
              </p:cNvGrpSpPr>
              <p:nvPr/>
            </p:nvGrpSpPr>
            <p:grpSpPr bwMode="auto">
              <a:xfrm>
                <a:off x="2740" y="2212"/>
                <a:ext cx="632" cy="568"/>
                <a:chOff x="2740" y="2212"/>
                <a:chExt cx="632" cy="568"/>
              </a:xfrm>
            </p:grpSpPr>
            <p:sp>
              <p:nvSpPr>
                <p:cNvPr id="7185" name="Oval 15"/>
                <p:cNvSpPr>
                  <a:spLocks noChangeArrowheads="1"/>
                </p:cNvSpPr>
                <p:nvPr/>
              </p:nvSpPr>
              <p:spPr bwMode="auto">
                <a:xfrm>
                  <a:off x="2740" y="2212"/>
                  <a:ext cx="568" cy="56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7186" name="Rectangle 16"/>
                <p:cNvSpPr>
                  <a:spLocks noChangeArrowheads="1"/>
                </p:cNvSpPr>
                <p:nvPr/>
              </p:nvSpPr>
              <p:spPr bwMode="auto">
                <a:xfrm>
                  <a:off x="2804" y="2352"/>
                  <a:ext cx="568" cy="2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Optimized</a:t>
                  </a:r>
                </a:p>
                <a:p>
                  <a:pPr>
                    <a:lnSpc>
                      <a:spcPct val="100000"/>
                    </a:lnSpc>
                    <a:spcBef>
                      <a:spcPct val="0"/>
                    </a:spcBef>
                  </a:pPr>
                  <a:r>
                    <a:rPr lang="en-US" altLang="en-US" sz="1200" b="1" dirty="0">
                      <a:latin typeface="Times New Roman" panose="02020603050405020304" pitchFamily="18" charset="0"/>
                    </a:rPr>
                    <a:t>System</a:t>
                  </a:r>
                </a:p>
              </p:txBody>
            </p:sp>
          </p:grpSp>
        </p:grpSp>
        <p:grpSp>
          <p:nvGrpSpPr>
            <p:cNvPr id="7174" name="Group 17"/>
            <p:cNvGrpSpPr>
              <a:grpSpLocks/>
            </p:cNvGrpSpPr>
            <p:nvPr/>
          </p:nvGrpSpPr>
          <p:grpSpPr bwMode="auto">
            <a:xfrm>
              <a:off x="2064" y="1776"/>
              <a:ext cx="1920" cy="1872"/>
              <a:chOff x="2064" y="1776"/>
              <a:chExt cx="1920" cy="1872"/>
            </a:xfrm>
          </p:grpSpPr>
          <p:sp>
            <p:nvSpPr>
              <p:cNvPr id="7175" name="AutoShape 18"/>
              <p:cNvSpPr>
                <a:spLocks noChangeArrowheads="1"/>
              </p:cNvSpPr>
              <p:nvPr/>
            </p:nvSpPr>
            <p:spPr bwMode="auto">
              <a:xfrm>
                <a:off x="2064" y="1920"/>
                <a:ext cx="912" cy="1728"/>
              </a:xfrm>
              <a:prstGeom prst="curvedRightArrow">
                <a:avLst>
                  <a:gd name="adj1" fmla="val 37895"/>
                  <a:gd name="adj2" fmla="val 75789"/>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gn="l">
                  <a:lnSpc>
                    <a:spcPct val="100000"/>
                  </a:lnSpc>
                  <a:spcBef>
                    <a:spcPct val="0"/>
                  </a:spcBef>
                </a:pPr>
                <a:endParaRPr lang="en-US" altLang="en-US" sz="1800" dirty="0">
                  <a:solidFill>
                    <a:schemeClr val="tx1"/>
                  </a:solidFill>
                  <a:latin typeface="Times New Roman" panose="02020603050405020304" pitchFamily="18" charset="0"/>
                </a:endParaRPr>
              </a:p>
            </p:txBody>
          </p:sp>
          <p:sp>
            <p:nvSpPr>
              <p:cNvPr id="7176" name="AutoShape 19"/>
              <p:cNvSpPr>
                <a:spLocks noChangeArrowheads="1"/>
              </p:cNvSpPr>
              <p:nvPr/>
            </p:nvSpPr>
            <p:spPr bwMode="auto">
              <a:xfrm rot="-10711815">
                <a:off x="3072" y="1776"/>
                <a:ext cx="912" cy="1728"/>
              </a:xfrm>
              <a:prstGeom prst="curvedRightArrow">
                <a:avLst>
                  <a:gd name="adj1" fmla="val 37895"/>
                  <a:gd name="adj2" fmla="val 75789"/>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endParaRPr lang="en-US" altLang="en-US" sz="1800" dirty="0">
                  <a:solidFill>
                    <a:schemeClr val="tx1"/>
                  </a:solidFill>
                  <a:latin typeface="Times New Roman" panose="02020603050405020304" pitchFamily="18" charset="0"/>
                </a:endParaRPr>
              </a:p>
            </p:txBody>
          </p:sp>
          <p:sp>
            <p:nvSpPr>
              <p:cNvPr id="7177" name="Text Box 20"/>
              <p:cNvSpPr txBox="1">
                <a:spLocks noChangeArrowheads="1"/>
              </p:cNvSpPr>
              <p:nvPr/>
            </p:nvSpPr>
            <p:spPr bwMode="auto">
              <a:xfrm>
                <a:off x="3159" y="2112"/>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78" name="Text Box 21"/>
              <p:cNvSpPr txBox="1">
                <a:spLocks noChangeArrowheads="1"/>
              </p:cNvSpPr>
              <p:nvPr/>
            </p:nvSpPr>
            <p:spPr bwMode="auto">
              <a:xfrm>
                <a:off x="2247" y="2064"/>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79" name="Text Box 22"/>
              <p:cNvSpPr txBox="1">
                <a:spLocks noChangeArrowheads="1"/>
              </p:cNvSpPr>
              <p:nvPr/>
            </p:nvSpPr>
            <p:spPr bwMode="auto">
              <a:xfrm>
                <a:off x="3111" y="3168"/>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sp>
            <p:nvSpPr>
              <p:cNvPr id="7180" name="Text Box 23"/>
              <p:cNvSpPr txBox="1">
                <a:spLocks noChangeArrowheads="1"/>
              </p:cNvSpPr>
              <p:nvPr/>
            </p:nvSpPr>
            <p:spPr bwMode="auto">
              <a:xfrm>
                <a:off x="2247" y="3120"/>
                <a:ext cx="65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latin typeface="Times New Roman" panose="02020603050405020304" pitchFamily="18" charset="0"/>
                  </a:rPr>
                  <a:t>Processes</a:t>
                </a:r>
                <a:endParaRPr lang="en-US" altLang="en-US" sz="1200" dirty="0">
                  <a:solidFill>
                    <a:schemeClr val="tx1"/>
                  </a:solidFill>
                  <a:latin typeface="Times New Roman" panose="02020603050405020304" pitchFamily="18" charset="0"/>
                </a:endParaRPr>
              </a:p>
            </p:txBody>
          </p:sp>
        </p:grpSp>
      </p:grpSp>
      <p:sp>
        <p:nvSpPr>
          <p:cNvPr id="3" name="Rectangle 2"/>
          <p:cNvSpPr/>
          <p:nvPr/>
        </p:nvSpPr>
        <p:spPr>
          <a:xfrm>
            <a:off x="7424434" y="228600"/>
            <a:ext cx="2481568" cy="5909310"/>
          </a:xfrm>
          <a:prstGeom prst="rect">
            <a:avLst/>
          </a:prstGeom>
        </p:spPr>
        <p:txBody>
          <a:bodyPr wrap="square">
            <a:spAutoFit/>
          </a:bodyPr>
          <a:lstStyle/>
          <a:p>
            <a:pPr lvl="0" algn="l"/>
            <a:r>
              <a:rPr lang="en-US" sz="2000" dirty="0">
                <a:solidFill>
                  <a:schemeClr val="tx2"/>
                </a:solidFill>
              </a:rPr>
              <a:t>Thorough examination</a:t>
            </a:r>
          </a:p>
          <a:p>
            <a:pPr lvl="0" algn="l"/>
            <a:r>
              <a:rPr lang="en-US" sz="2000" dirty="0">
                <a:solidFill>
                  <a:schemeClr val="tx2"/>
                </a:solidFill>
              </a:rPr>
              <a:t>of all three system elements…</a:t>
            </a:r>
          </a:p>
          <a:p>
            <a:pPr lvl="0" algn="l"/>
            <a:endParaRPr lang="en-US" sz="2000" dirty="0">
              <a:solidFill>
                <a:schemeClr val="tx2"/>
              </a:solidFill>
            </a:endParaRPr>
          </a:p>
          <a:p>
            <a:pPr lvl="0" algn="l"/>
            <a:r>
              <a:rPr lang="en-US" sz="2000" dirty="0">
                <a:solidFill>
                  <a:schemeClr val="tx2"/>
                </a:solidFill>
              </a:rPr>
              <a:t>Similar to ASSP 3E’s of Safety – Engineering, Education, Enforcement</a:t>
            </a:r>
          </a:p>
          <a:p>
            <a:pPr lvl="0" algn="l"/>
            <a:endParaRPr lang="en-US" sz="2000" dirty="0">
              <a:solidFill>
                <a:schemeClr val="tx2"/>
              </a:solidFill>
            </a:endParaRPr>
          </a:p>
          <a:p>
            <a:pPr lvl="0" algn="l"/>
            <a:r>
              <a:rPr lang="en-US" sz="2000" dirty="0">
                <a:solidFill>
                  <a:schemeClr val="tx2"/>
                </a:solidFill>
              </a:rPr>
              <a:t>Leads to reduced risk, better solutions &amp; lower likelihood of reoccurrence…</a:t>
            </a:r>
          </a:p>
          <a:p>
            <a:pPr lvl="0" algn="l"/>
            <a:endParaRPr lang="en-US" sz="2000" dirty="0">
              <a:solidFill>
                <a:schemeClr val="tx2"/>
              </a:solidFill>
            </a:endParaRPr>
          </a:p>
          <a:p>
            <a:pPr lvl="0" algn="l"/>
            <a:r>
              <a:rPr lang="en-US" sz="2000" dirty="0">
                <a:solidFill>
                  <a:schemeClr val="tx2"/>
                </a:solidFill>
              </a:rPr>
              <a:t>More sustainable solutions</a:t>
            </a:r>
          </a:p>
          <a:p>
            <a:pPr lvl="0" algn="l"/>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9BD607D-DAA3-44C0-8937-95E09DE142D9}"/>
                  </a:ext>
                </a:extLst>
              </p14:cNvPr>
              <p14:cNvContentPartPr/>
              <p14:nvPr/>
            </p14:nvContentPartPr>
            <p14:xfrm>
              <a:off x="3481449" y="1749545"/>
              <a:ext cx="1028520" cy="79920"/>
            </p14:xfrm>
          </p:contentPart>
        </mc:Choice>
        <mc:Fallback xmlns="">
          <p:pic>
            <p:nvPicPr>
              <p:cNvPr id="2" name="Ink 1">
                <a:extLst>
                  <a:ext uri="{FF2B5EF4-FFF2-40B4-BE49-F238E27FC236}">
                    <a16:creationId xmlns:a16="http://schemas.microsoft.com/office/drawing/2014/main" id="{39BD607D-DAA3-44C0-8937-95E09DE142D9}"/>
                  </a:ext>
                </a:extLst>
              </p:cNvPr>
              <p:cNvPicPr/>
              <p:nvPr/>
            </p:nvPicPr>
            <p:blipFill>
              <a:blip r:embed="rId4"/>
              <a:stretch>
                <a:fillRect/>
              </a:stretch>
            </p:blipFill>
            <p:spPr>
              <a:xfrm>
                <a:off x="3427449" y="1641545"/>
                <a:ext cx="1136160" cy="295560"/>
              </a:xfrm>
              <a:prstGeom prst="rect">
                <a:avLst/>
              </a:prstGeom>
            </p:spPr>
          </p:pic>
        </mc:Fallback>
      </mc:AlternateContent>
    </p:spTree>
    <p:extLst>
      <p:ext uri="{BB962C8B-B14F-4D97-AF65-F5344CB8AC3E}">
        <p14:creationId xmlns:p14="http://schemas.microsoft.com/office/powerpoint/2010/main" val="70842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4886" y="2042160"/>
            <a:ext cx="11352009" cy="876300"/>
          </a:xfrm>
        </p:spPr>
        <p:txBody>
          <a:bodyPr>
            <a:noAutofit/>
          </a:bodyPr>
          <a:lstStyle/>
          <a:p>
            <a:r>
              <a:rPr lang="en-US" sz="3600" dirty="0">
                <a:solidFill>
                  <a:schemeClr val="accent2">
                    <a:lumMod val="50000"/>
                    <a:lumOff val="50000"/>
                  </a:schemeClr>
                </a:solidFill>
                <a:latin typeface="+mj-lt"/>
              </a:rPr>
              <a:t>Systems At Work</a:t>
            </a:r>
          </a:p>
        </p:txBody>
      </p:sp>
      <p:sp>
        <p:nvSpPr>
          <p:cNvPr id="15" name="Text Placeholder 14"/>
          <p:cNvSpPr>
            <a:spLocks noGrp="1"/>
          </p:cNvSpPr>
          <p:nvPr>
            <p:ph type="subTitle" idx="1"/>
          </p:nvPr>
        </p:nvSpPr>
        <p:spPr>
          <a:xfrm>
            <a:off x="335281" y="3009900"/>
            <a:ext cx="3163700" cy="1169892"/>
          </a:xfrm>
        </p:spPr>
        <p:txBody>
          <a:bodyPr>
            <a:normAutofit/>
          </a:bodyPr>
          <a:lstStyle/>
          <a:p>
            <a:pPr algn="ctr"/>
            <a:r>
              <a:rPr lang="en-US" altLang="en-US" sz="2400" dirty="0">
                <a:solidFill>
                  <a:schemeClr val="tx2"/>
                </a:solidFill>
                <a:latin typeface="Arial" panose="020B0604020202020204" pitchFamily="34" charset="0"/>
              </a:rPr>
              <a:t>The Titanic Disaster</a:t>
            </a:r>
            <a:endParaRPr lang="en-US" sz="2400" dirty="0">
              <a:solidFill>
                <a:schemeClr val="tx2"/>
              </a:solidFill>
            </a:endParaRPr>
          </a:p>
        </p:txBody>
      </p:sp>
      <p:pic>
        <p:nvPicPr>
          <p:cNvPr id="3" name="Picture 2" descr="A large ship in a body of water&#10;&#10;Description generated with very high confidence">
            <a:extLst>
              <a:ext uri="{FF2B5EF4-FFF2-40B4-BE49-F238E27FC236}">
                <a16:creationId xmlns:a16="http://schemas.microsoft.com/office/drawing/2014/main" id="{58D31458-B673-4F83-AD22-34BABC7827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9521" y="1798320"/>
            <a:ext cx="5293762" cy="3682079"/>
          </a:xfrm>
          <a:prstGeom prst="rect">
            <a:avLst/>
          </a:prstGeom>
        </p:spPr>
      </p:pic>
      <p:pic>
        <p:nvPicPr>
          <p:cNvPr id="6" name="Picture 5" descr="A picture containing outdoor, ship, ground, watercraft&#10;&#10;Description generated with high confidence">
            <a:extLst>
              <a:ext uri="{FF2B5EF4-FFF2-40B4-BE49-F238E27FC236}">
                <a16:creationId xmlns:a16="http://schemas.microsoft.com/office/drawing/2014/main" id="{5E6E42BA-9526-4FEA-97F9-2FAF3867B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887" y="4016790"/>
            <a:ext cx="3022639" cy="2021810"/>
          </a:xfrm>
          <a:prstGeom prst="rect">
            <a:avLst/>
          </a:prstGeom>
        </p:spPr>
      </p:pic>
      <p:pic>
        <p:nvPicPr>
          <p:cNvPr id="8" name="Picture 7">
            <a:extLst>
              <a:ext uri="{FF2B5EF4-FFF2-40B4-BE49-F238E27FC236}">
                <a16:creationId xmlns:a16="http://schemas.microsoft.com/office/drawing/2014/main" id="{D2D9A48C-2B74-486A-AE39-9CC06F468E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6963" y="4016789"/>
            <a:ext cx="2813685" cy="2021810"/>
          </a:xfrm>
          <a:prstGeom prst="rect">
            <a:avLst/>
          </a:prstGeom>
        </p:spPr>
      </p:pic>
    </p:spTree>
    <p:extLst>
      <p:ext uri="{BB962C8B-B14F-4D97-AF65-F5344CB8AC3E}">
        <p14:creationId xmlns:p14="http://schemas.microsoft.com/office/powerpoint/2010/main" val="3491801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E1089537-2355-40C9-A3DA-6B3FB9550D60}"/>
              </a:ext>
            </a:extLst>
          </p:cNvPr>
          <p:cNvSpPr>
            <a:spLocks noGrp="1"/>
          </p:cNvSpPr>
          <p:nvPr>
            <p:ph type="ftr" sz="quarter" idx="10"/>
          </p:nvPr>
        </p:nvSpPr>
        <p:spPr/>
        <p:txBody>
          <a:bodyPr/>
          <a:lstStyle/>
          <a:p>
            <a:endParaRPr lang="en-US" altLang="en-US" dirty="0"/>
          </a:p>
        </p:txBody>
      </p:sp>
      <p:sp>
        <p:nvSpPr>
          <p:cNvPr id="240642" name="Rectangle 2">
            <a:extLst>
              <a:ext uri="{FF2B5EF4-FFF2-40B4-BE49-F238E27FC236}">
                <a16:creationId xmlns:a16="http://schemas.microsoft.com/office/drawing/2014/main" id="{0940F4B2-000E-46AC-8E6B-0DF6FD8F22A8}"/>
              </a:ext>
            </a:extLst>
          </p:cNvPr>
          <p:cNvSpPr>
            <a:spLocks noGrp="1" noChangeArrowheads="1"/>
          </p:cNvSpPr>
          <p:nvPr>
            <p:ph type="body" sz="half" idx="1"/>
          </p:nvPr>
        </p:nvSpPr>
        <p:spPr>
          <a:xfrm>
            <a:off x="1744824" y="2789853"/>
            <a:ext cx="7899239" cy="1270972"/>
          </a:xfrm>
          <a:noFill/>
          <a:ln/>
        </p:spPr>
        <p:txBody>
          <a:bodyPr>
            <a:normAutofit/>
          </a:bodyPr>
          <a:lstStyle/>
          <a:p>
            <a:pPr algn="ctr">
              <a:buFontTx/>
              <a:buNone/>
            </a:pPr>
            <a:r>
              <a:rPr lang="en-US" altLang="en-US" sz="3600" b="1" i="1" dirty="0">
                <a:latin typeface="Arial" panose="020B0604020202020204" pitchFamily="34" charset="0"/>
              </a:rPr>
              <a:t>“Safety outweighing every other consideration?”</a:t>
            </a:r>
          </a:p>
        </p:txBody>
      </p:sp>
      <p:sp>
        <p:nvSpPr>
          <p:cNvPr id="2" name="TextBox 1">
            <a:extLst>
              <a:ext uri="{FF2B5EF4-FFF2-40B4-BE49-F238E27FC236}">
                <a16:creationId xmlns:a16="http://schemas.microsoft.com/office/drawing/2014/main" id="{2EF65154-9D7C-4225-AECD-E6FD0EA1D04D}"/>
              </a:ext>
            </a:extLst>
          </p:cNvPr>
          <p:cNvSpPr txBox="1"/>
          <p:nvPr/>
        </p:nvSpPr>
        <p:spPr>
          <a:xfrm>
            <a:off x="159961" y="214705"/>
            <a:ext cx="5584977" cy="646331"/>
          </a:xfrm>
          <a:prstGeom prst="rect">
            <a:avLst/>
          </a:prstGeom>
          <a:noFill/>
        </p:spPr>
        <p:txBody>
          <a:bodyPr wrap="square" rtlCol="0">
            <a:spAutoFit/>
          </a:bodyPr>
          <a:lstStyle/>
          <a:p>
            <a:r>
              <a:rPr lang="en-US" sz="3600" dirty="0">
                <a:solidFill>
                  <a:schemeClr val="accent2">
                    <a:lumMod val="50000"/>
                    <a:lumOff val="50000"/>
                  </a:schemeClr>
                </a:solidFill>
              </a:rPr>
              <a:t>Competing Priorities</a:t>
            </a:r>
          </a:p>
        </p:txBody>
      </p:sp>
    </p:spTree>
  </p:cSld>
  <p:clrMapOvr>
    <a:masterClrMapping/>
  </p:clrMapOvr>
  <p:transition>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Olympics">
            <a:extLst>
              <a:ext uri="{FF2B5EF4-FFF2-40B4-BE49-F238E27FC236}">
                <a16:creationId xmlns:a16="http://schemas.microsoft.com/office/drawing/2014/main" id="{DB1DBCF8-239F-4B38-9B10-278A3C111EC9}"/>
              </a:ext>
            </a:extLst>
          </p:cNvPr>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1129004" y="55749"/>
            <a:ext cx="8490857" cy="6103246"/>
          </a:xfrm>
          <a:noFill/>
          <a:ln/>
        </p:spPr>
      </p:pic>
      <p:sp>
        <p:nvSpPr>
          <p:cNvPr id="244739" name="Rectangle 3">
            <a:extLst>
              <a:ext uri="{FF2B5EF4-FFF2-40B4-BE49-F238E27FC236}">
                <a16:creationId xmlns:a16="http://schemas.microsoft.com/office/drawing/2014/main" id="{ABA65E8D-1B39-4911-BB50-9925791D89F0}"/>
              </a:ext>
            </a:extLst>
          </p:cNvPr>
          <p:cNvSpPr>
            <a:spLocks noChangeArrowheads="1"/>
          </p:cNvSpPr>
          <p:nvPr/>
        </p:nvSpPr>
        <p:spPr bwMode="auto">
          <a:xfrm>
            <a:off x="867747" y="269876"/>
            <a:ext cx="468532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b="1">
                <a:solidFill>
                  <a:schemeClr val="bg1"/>
                </a:solidFill>
                <a:effectLst>
                  <a:outerShdw blurRad="38100" dist="38100" dir="2700000" algn="tl">
                    <a:srgbClr val="C0C0C0"/>
                  </a:outerShdw>
                </a:effectLst>
                <a:latin typeface="Garamond" panose="02020404030301010803" pitchFamily="18" charset="0"/>
              </a:defRPr>
            </a:lvl1pPr>
            <a:lvl2pPr algn="ctr">
              <a:defRPr sz="4400" b="1">
                <a:solidFill>
                  <a:schemeClr val="bg1"/>
                </a:solidFill>
                <a:effectLst>
                  <a:outerShdw blurRad="38100" dist="38100" dir="2700000" algn="tl">
                    <a:srgbClr val="C0C0C0"/>
                  </a:outerShdw>
                </a:effectLst>
                <a:latin typeface="Garamond" panose="02020404030301010803" pitchFamily="18" charset="0"/>
              </a:defRPr>
            </a:lvl2pPr>
            <a:lvl3pPr algn="ctr">
              <a:defRPr sz="4400" b="1">
                <a:solidFill>
                  <a:schemeClr val="bg1"/>
                </a:solidFill>
                <a:effectLst>
                  <a:outerShdw blurRad="38100" dist="38100" dir="2700000" algn="tl">
                    <a:srgbClr val="C0C0C0"/>
                  </a:outerShdw>
                </a:effectLst>
                <a:latin typeface="Garamond" panose="02020404030301010803" pitchFamily="18" charset="0"/>
              </a:defRPr>
            </a:lvl3pPr>
            <a:lvl4pPr algn="ctr">
              <a:defRPr sz="4400" b="1">
                <a:solidFill>
                  <a:schemeClr val="bg1"/>
                </a:solidFill>
                <a:effectLst>
                  <a:outerShdw blurRad="38100" dist="38100" dir="2700000" algn="tl">
                    <a:srgbClr val="C0C0C0"/>
                  </a:outerShdw>
                </a:effectLst>
                <a:latin typeface="Garamond" panose="02020404030301010803" pitchFamily="18" charset="0"/>
              </a:defRPr>
            </a:lvl4pPr>
            <a:lvl5pPr algn="ctr">
              <a:defRPr sz="4400" b="1">
                <a:solidFill>
                  <a:schemeClr val="bg1"/>
                </a:solidFill>
                <a:effectLst>
                  <a:outerShdw blurRad="38100" dist="38100" dir="2700000" algn="tl">
                    <a:srgbClr val="C0C0C0"/>
                  </a:outerShdw>
                </a:effectLst>
                <a:latin typeface="Garamond" panose="02020404030301010803" pitchFamily="18" charset="0"/>
              </a:defRPr>
            </a:lvl5pPr>
            <a:lvl6pPr marL="4572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6pPr>
            <a:lvl7pPr marL="9144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7pPr>
            <a:lvl8pPr marL="13716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8pPr>
            <a:lvl9pPr marL="18288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9pPr>
          </a:lstStyle>
          <a:p>
            <a:r>
              <a:rPr lang="en-US" altLang="en-US" sz="2000" b="0" dirty="0">
                <a:solidFill>
                  <a:schemeClr val="bg2"/>
                </a:solidFill>
              </a:rPr>
              <a:t> </a:t>
            </a:r>
            <a:r>
              <a:rPr lang="en-US" altLang="en-US" sz="2000" b="0" dirty="0">
                <a:solidFill>
                  <a:schemeClr val="tx2"/>
                </a:solidFill>
              </a:rPr>
              <a:t>The Olympic: Commissioned</a:t>
            </a:r>
            <a:br>
              <a:rPr lang="en-US" altLang="en-US" sz="2000" b="0" dirty="0">
                <a:solidFill>
                  <a:schemeClr val="tx2"/>
                </a:solidFill>
              </a:rPr>
            </a:br>
            <a:r>
              <a:rPr lang="en-US" altLang="en-US" sz="2000" b="0" dirty="0">
                <a:solidFill>
                  <a:schemeClr val="tx2"/>
                </a:solidFill>
              </a:rPr>
              <a:t>14</a:t>
            </a:r>
            <a:r>
              <a:rPr lang="en-US" altLang="en-US" sz="2000" b="0" baseline="30000" dirty="0">
                <a:solidFill>
                  <a:schemeClr val="tx2"/>
                </a:solidFill>
              </a:rPr>
              <a:t>th</a:t>
            </a:r>
            <a:r>
              <a:rPr lang="en-US" altLang="en-US" sz="2000" b="0" dirty="0">
                <a:solidFill>
                  <a:schemeClr val="tx2"/>
                </a:solidFill>
              </a:rPr>
              <a:t> June 1911 </a:t>
            </a:r>
          </a:p>
        </p:txBody>
      </p:sp>
      <p:sp>
        <p:nvSpPr>
          <p:cNvPr id="244740" name="Rectangle 4">
            <a:extLst>
              <a:ext uri="{FF2B5EF4-FFF2-40B4-BE49-F238E27FC236}">
                <a16:creationId xmlns:a16="http://schemas.microsoft.com/office/drawing/2014/main" id="{021AB8B0-DA68-4CC9-876F-2E2B4969B4C0}"/>
              </a:ext>
            </a:extLst>
          </p:cNvPr>
          <p:cNvSpPr>
            <a:spLocks noChangeArrowheads="1"/>
          </p:cNvSpPr>
          <p:nvPr/>
        </p:nvSpPr>
        <p:spPr bwMode="auto">
          <a:xfrm>
            <a:off x="1055072" y="3213101"/>
            <a:ext cx="468532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b="1">
                <a:solidFill>
                  <a:schemeClr val="bg1"/>
                </a:solidFill>
                <a:effectLst>
                  <a:outerShdw blurRad="38100" dist="38100" dir="2700000" algn="tl">
                    <a:srgbClr val="C0C0C0"/>
                  </a:outerShdw>
                </a:effectLst>
                <a:latin typeface="Garamond" panose="02020404030301010803" pitchFamily="18" charset="0"/>
              </a:defRPr>
            </a:lvl1pPr>
            <a:lvl2pPr algn="ctr">
              <a:defRPr sz="4400" b="1">
                <a:solidFill>
                  <a:schemeClr val="bg1"/>
                </a:solidFill>
                <a:effectLst>
                  <a:outerShdw blurRad="38100" dist="38100" dir="2700000" algn="tl">
                    <a:srgbClr val="C0C0C0"/>
                  </a:outerShdw>
                </a:effectLst>
                <a:latin typeface="Garamond" panose="02020404030301010803" pitchFamily="18" charset="0"/>
              </a:defRPr>
            </a:lvl2pPr>
            <a:lvl3pPr algn="ctr">
              <a:defRPr sz="4400" b="1">
                <a:solidFill>
                  <a:schemeClr val="bg1"/>
                </a:solidFill>
                <a:effectLst>
                  <a:outerShdw blurRad="38100" dist="38100" dir="2700000" algn="tl">
                    <a:srgbClr val="C0C0C0"/>
                  </a:outerShdw>
                </a:effectLst>
                <a:latin typeface="Garamond" panose="02020404030301010803" pitchFamily="18" charset="0"/>
              </a:defRPr>
            </a:lvl3pPr>
            <a:lvl4pPr algn="ctr">
              <a:defRPr sz="4400" b="1">
                <a:solidFill>
                  <a:schemeClr val="bg1"/>
                </a:solidFill>
                <a:effectLst>
                  <a:outerShdw blurRad="38100" dist="38100" dir="2700000" algn="tl">
                    <a:srgbClr val="C0C0C0"/>
                  </a:outerShdw>
                </a:effectLst>
                <a:latin typeface="Garamond" panose="02020404030301010803" pitchFamily="18" charset="0"/>
              </a:defRPr>
            </a:lvl4pPr>
            <a:lvl5pPr algn="ctr">
              <a:defRPr sz="4400" b="1">
                <a:solidFill>
                  <a:schemeClr val="bg1"/>
                </a:solidFill>
                <a:effectLst>
                  <a:outerShdw blurRad="38100" dist="38100" dir="2700000" algn="tl">
                    <a:srgbClr val="C0C0C0"/>
                  </a:outerShdw>
                </a:effectLst>
                <a:latin typeface="Garamond" panose="02020404030301010803" pitchFamily="18" charset="0"/>
              </a:defRPr>
            </a:lvl5pPr>
            <a:lvl6pPr marL="4572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6pPr>
            <a:lvl7pPr marL="9144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7pPr>
            <a:lvl8pPr marL="13716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8pPr>
            <a:lvl9pPr marL="18288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9pPr>
          </a:lstStyle>
          <a:p>
            <a:r>
              <a:rPr lang="en-US" altLang="en-US" sz="2000" b="0" dirty="0">
                <a:solidFill>
                  <a:schemeClr val="tx2"/>
                </a:solidFill>
              </a:rPr>
              <a:t>The Titanic: Commissioned</a:t>
            </a:r>
            <a:br>
              <a:rPr lang="en-US" altLang="en-US" sz="2000" b="0" dirty="0">
                <a:solidFill>
                  <a:schemeClr val="tx2"/>
                </a:solidFill>
              </a:rPr>
            </a:br>
            <a:r>
              <a:rPr lang="en-US" altLang="en-US" sz="2000" b="0" dirty="0">
                <a:solidFill>
                  <a:schemeClr val="tx2"/>
                </a:solidFill>
              </a:rPr>
              <a:t>11</a:t>
            </a:r>
            <a:r>
              <a:rPr lang="en-US" altLang="en-US" sz="2000" b="0" baseline="30000" dirty="0">
                <a:solidFill>
                  <a:schemeClr val="tx2"/>
                </a:solidFill>
              </a:rPr>
              <a:t>th</a:t>
            </a:r>
            <a:r>
              <a:rPr lang="en-US" altLang="en-US" sz="2000" b="0" dirty="0">
                <a:solidFill>
                  <a:schemeClr val="tx2"/>
                </a:solidFill>
              </a:rPr>
              <a:t> April 1912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p:bldP spid="2447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DA4609E-42B3-4260-9694-CFF363B88BFF}"/>
              </a:ext>
            </a:extLst>
          </p:cNvPr>
          <p:cNvSpPr>
            <a:spLocks noGrp="1"/>
          </p:cNvSpPr>
          <p:nvPr>
            <p:ph type="ftr" sz="quarter" idx="10"/>
          </p:nvPr>
        </p:nvSpPr>
        <p:spPr/>
        <p:txBody>
          <a:bodyPr/>
          <a:lstStyle/>
          <a:p>
            <a:endParaRPr lang="en-US" altLang="en-US" dirty="0"/>
          </a:p>
        </p:txBody>
      </p:sp>
      <p:pic>
        <p:nvPicPr>
          <p:cNvPr id="248834" name="Picture 2" descr="OlympicSeal">
            <a:extLst>
              <a:ext uri="{FF2B5EF4-FFF2-40B4-BE49-F238E27FC236}">
                <a16:creationId xmlns:a16="http://schemas.microsoft.com/office/drawing/2014/main" id="{6B45D0A0-B1F7-46CD-A2DF-05AE3462B3D1}"/>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427585" y="1103395"/>
            <a:ext cx="3638938" cy="4948341"/>
          </a:xfrm>
          <a:noFill/>
          <a:ln/>
        </p:spPr>
      </p:pic>
      <p:sp>
        <p:nvSpPr>
          <p:cNvPr id="248835" name="Rectangle 3">
            <a:extLst>
              <a:ext uri="{FF2B5EF4-FFF2-40B4-BE49-F238E27FC236}">
                <a16:creationId xmlns:a16="http://schemas.microsoft.com/office/drawing/2014/main" id="{E931E9F3-7072-45D6-8EFF-6A294F7CBBBA}"/>
              </a:ext>
            </a:extLst>
          </p:cNvPr>
          <p:cNvSpPr>
            <a:spLocks noGrp="1" noChangeArrowheads="1"/>
          </p:cNvSpPr>
          <p:nvPr>
            <p:ph type="title"/>
          </p:nvPr>
        </p:nvSpPr>
        <p:spPr>
          <a:xfrm>
            <a:off x="1" y="-457200"/>
            <a:ext cx="11971420" cy="1828801"/>
          </a:xfrm>
          <a:noFill/>
          <a:ln/>
        </p:spPr>
        <p:txBody>
          <a:bodyPr>
            <a:normAutofit/>
          </a:bodyPr>
          <a:lstStyle/>
          <a:p>
            <a:r>
              <a:rPr lang="en-US" altLang="en-US" sz="3600" i="1" dirty="0">
                <a:solidFill>
                  <a:schemeClr val="accent2">
                    <a:lumMod val="50000"/>
                    <a:lumOff val="50000"/>
                  </a:schemeClr>
                </a:solidFill>
                <a:latin typeface="Arial" panose="020B0604020202020204" pitchFamily="34" charset="0"/>
              </a:rPr>
              <a:t>The Olympic</a:t>
            </a:r>
            <a:r>
              <a:rPr lang="en-US" altLang="en-US" sz="3600" dirty="0">
                <a:solidFill>
                  <a:schemeClr val="accent2">
                    <a:lumMod val="50000"/>
                    <a:lumOff val="50000"/>
                  </a:schemeClr>
                </a:solidFill>
                <a:latin typeface="Arial" panose="020B0604020202020204" pitchFamily="34" charset="0"/>
              </a:rPr>
              <a:t> – Prelude to Disaster</a:t>
            </a:r>
          </a:p>
        </p:txBody>
      </p:sp>
      <p:sp>
        <p:nvSpPr>
          <p:cNvPr id="248836" name="Rectangle 4">
            <a:extLst>
              <a:ext uri="{FF2B5EF4-FFF2-40B4-BE49-F238E27FC236}">
                <a16:creationId xmlns:a16="http://schemas.microsoft.com/office/drawing/2014/main" id="{2525F6A5-4DB3-465A-BE73-D96ED70542F9}"/>
              </a:ext>
            </a:extLst>
          </p:cNvPr>
          <p:cNvSpPr>
            <a:spLocks noChangeArrowheads="1"/>
          </p:cNvSpPr>
          <p:nvPr/>
        </p:nvSpPr>
        <p:spPr bwMode="auto">
          <a:xfrm>
            <a:off x="5971593" y="1017037"/>
            <a:ext cx="4239208" cy="530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Garamond" panose="02020404030301010803" pitchFamily="18" charset="0"/>
              </a:defRPr>
            </a:lvl1pPr>
            <a:lvl2pPr marL="742950" indent="-285750">
              <a:spcBef>
                <a:spcPct val="20000"/>
              </a:spcBef>
              <a:buChar char="–"/>
              <a:defRPr sz="2400">
                <a:solidFill>
                  <a:schemeClr val="tx1"/>
                </a:solidFill>
                <a:latin typeface="Garamond" panose="02020404030301010803" pitchFamily="18" charset="0"/>
              </a:defRPr>
            </a:lvl2pPr>
            <a:lvl3pPr marL="1143000" indent="-228600">
              <a:spcBef>
                <a:spcPct val="20000"/>
              </a:spcBef>
              <a:buChar char="•"/>
              <a:defRPr sz="2000">
                <a:solidFill>
                  <a:schemeClr val="tx1"/>
                </a:solidFill>
                <a:latin typeface="Garamond" panose="02020404030301010803" pitchFamily="18" charset="0"/>
              </a:defRPr>
            </a:lvl3pPr>
            <a:lvl4pPr marL="1600200" indent="-228600">
              <a:spcBef>
                <a:spcPct val="20000"/>
              </a:spcBef>
              <a:buChar char="–"/>
              <a:defRPr>
                <a:solidFill>
                  <a:schemeClr val="tx1"/>
                </a:solidFill>
                <a:latin typeface="Garamond" panose="02020404030301010803" pitchFamily="18" charset="0"/>
              </a:defRPr>
            </a:lvl4pPr>
            <a:lvl5pPr marL="2057400" indent="-228600">
              <a:spcBef>
                <a:spcPct val="20000"/>
              </a:spcBef>
              <a:buChar char="»"/>
              <a:defRPr>
                <a:solidFill>
                  <a:schemeClr val="tx1"/>
                </a:solidFill>
                <a:latin typeface="Garamond" panose="02020404030301010803" pitchFamily="18" charset="0"/>
              </a:defRPr>
            </a:lvl5pPr>
            <a:lvl6pPr marL="2514600" indent="-228600" fontAlgn="base">
              <a:spcBef>
                <a:spcPct val="20000"/>
              </a:spcBef>
              <a:spcAft>
                <a:spcPct val="0"/>
              </a:spcAft>
              <a:buChar char="»"/>
              <a:defRPr>
                <a:solidFill>
                  <a:schemeClr val="tx1"/>
                </a:solidFill>
                <a:latin typeface="Garamond" panose="02020404030301010803" pitchFamily="18" charset="0"/>
              </a:defRPr>
            </a:lvl6pPr>
            <a:lvl7pPr marL="2971800" indent="-228600" fontAlgn="base">
              <a:spcBef>
                <a:spcPct val="20000"/>
              </a:spcBef>
              <a:spcAft>
                <a:spcPct val="0"/>
              </a:spcAft>
              <a:buChar char="»"/>
              <a:defRPr>
                <a:solidFill>
                  <a:schemeClr val="tx1"/>
                </a:solidFill>
                <a:latin typeface="Garamond" panose="02020404030301010803" pitchFamily="18" charset="0"/>
              </a:defRPr>
            </a:lvl7pPr>
            <a:lvl8pPr marL="3429000" indent="-228600" fontAlgn="base">
              <a:spcBef>
                <a:spcPct val="20000"/>
              </a:spcBef>
              <a:spcAft>
                <a:spcPct val="0"/>
              </a:spcAft>
              <a:buChar char="»"/>
              <a:defRPr>
                <a:solidFill>
                  <a:schemeClr val="tx1"/>
                </a:solidFill>
                <a:latin typeface="Garamond" panose="02020404030301010803" pitchFamily="18" charset="0"/>
              </a:defRPr>
            </a:lvl8pPr>
            <a:lvl9pPr marL="3886200" indent="-228600" fontAlgn="base">
              <a:spcBef>
                <a:spcPct val="20000"/>
              </a:spcBef>
              <a:spcAft>
                <a:spcPct val="0"/>
              </a:spcAft>
              <a:buChar char="»"/>
              <a:defRPr>
                <a:solidFill>
                  <a:schemeClr val="tx1"/>
                </a:solidFill>
                <a:latin typeface="Garamond" panose="02020404030301010803" pitchFamily="18" charset="0"/>
              </a:defRPr>
            </a:lvl9pPr>
          </a:lstStyle>
          <a:p>
            <a:r>
              <a:rPr lang="en-US" altLang="en-US" sz="2000" dirty="0">
                <a:solidFill>
                  <a:schemeClr val="tx2"/>
                </a:solidFill>
                <a:latin typeface="+mn-lt"/>
              </a:rPr>
              <a:t>21</a:t>
            </a:r>
            <a:r>
              <a:rPr lang="en-US" altLang="en-US" sz="2000" baseline="30000" dirty="0">
                <a:solidFill>
                  <a:schemeClr val="tx2"/>
                </a:solidFill>
                <a:latin typeface="+mn-lt"/>
              </a:rPr>
              <a:t>st</a:t>
            </a:r>
            <a:r>
              <a:rPr lang="en-US" altLang="en-US" sz="2000" dirty="0">
                <a:solidFill>
                  <a:schemeClr val="tx2"/>
                </a:solidFill>
                <a:latin typeface="+mn-lt"/>
              </a:rPr>
              <a:t> Jun 1911</a:t>
            </a:r>
          </a:p>
          <a:p>
            <a:pPr lvl="1"/>
            <a:r>
              <a:rPr lang="en-US" altLang="en-US" sz="2000" dirty="0">
                <a:solidFill>
                  <a:schemeClr val="tx2"/>
                </a:solidFill>
                <a:latin typeface="+mn-lt"/>
              </a:rPr>
              <a:t>Upon commissioning crashed into &amp; almost sunk </a:t>
            </a:r>
            <a:r>
              <a:rPr lang="en-US" altLang="en-US" sz="2000" i="1" dirty="0">
                <a:solidFill>
                  <a:schemeClr val="tx2"/>
                </a:solidFill>
                <a:latin typeface="+mn-lt"/>
              </a:rPr>
              <a:t>O.L. </a:t>
            </a:r>
            <a:r>
              <a:rPr lang="en-US" altLang="en-US" sz="2000" i="1" dirty="0" err="1">
                <a:solidFill>
                  <a:schemeClr val="tx2"/>
                </a:solidFill>
                <a:latin typeface="+mn-lt"/>
              </a:rPr>
              <a:t>Halenbeck</a:t>
            </a:r>
            <a:r>
              <a:rPr lang="en-US" altLang="en-US" sz="2000" i="1" dirty="0">
                <a:solidFill>
                  <a:schemeClr val="tx2"/>
                </a:solidFill>
                <a:latin typeface="+mn-lt"/>
              </a:rPr>
              <a:t> </a:t>
            </a:r>
            <a:r>
              <a:rPr lang="en-US" altLang="en-US" sz="2000" dirty="0">
                <a:solidFill>
                  <a:schemeClr val="tx2"/>
                </a:solidFill>
                <a:latin typeface="+mn-lt"/>
              </a:rPr>
              <a:t>in Manhattan</a:t>
            </a:r>
          </a:p>
          <a:p>
            <a:r>
              <a:rPr lang="en-US" altLang="en-US" sz="2000" dirty="0">
                <a:solidFill>
                  <a:schemeClr val="tx2"/>
                </a:solidFill>
                <a:latin typeface="+mn-lt"/>
              </a:rPr>
              <a:t>20</a:t>
            </a:r>
            <a:r>
              <a:rPr lang="en-US" altLang="en-US" sz="2000" baseline="30000" dirty="0">
                <a:solidFill>
                  <a:schemeClr val="tx2"/>
                </a:solidFill>
                <a:latin typeface="+mn-lt"/>
              </a:rPr>
              <a:t>th</a:t>
            </a:r>
            <a:r>
              <a:rPr lang="en-US" altLang="en-US" sz="2000" dirty="0">
                <a:solidFill>
                  <a:schemeClr val="tx2"/>
                </a:solidFill>
                <a:latin typeface="+mn-lt"/>
              </a:rPr>
              <a:t> Sep 1911</a:t>
            </a:r>
          </a:p>
          <a:p>
            <a:pPr lvl="1"/>
            <a:r>
              <a:rPr lang="en-US" altLang="en-US" sz="2000" dirty="0">
                <a:solidFill>
                  <a:schemeClr val="tx2"/>
                </a:solidFill>
                <a:latin typeface="+mn-lt"/>
              </a:rPr>
              <a:t>Crashed into the Naval Cruiser the </a:t>
            </a:r>
            <a:r>
              <a:rPr lang="en-US" altLang="en-US" sz="2000" i="1" dirty="0">
                <a:solidFill>
                  <a:schemeClr val="tx2"/>
                </a:solidFill>
                <a:latin typeface="+mn-lt"/>
              </a:rPr>
              <a:t>HMS Hawke </a:t>
            </a:r>
            <a:r>
              <a:rPr lang="en-US" altLang="en-US" sz="2000" dirty="0">
                <a:solidFill>
                  <a:schemeClr val="tx2"/>
                </a:solidFill>
                <a:latin typeface="+mn-lt"/>
              </a:rPr>
              <a:t>in Southampton</a:t>
            </a:r>
          </a:p>
          <a:p>
            <a:r>
              <a:rPr lang="en-US" altLang="en-US" sz="2000" dirty="0">
                <a:solidFill>
                  <a:schemeClr val="tx2"/>
                </a:solidFill>
                <a:latin typeface="+mn-lt"/>
              </a:rPr>
              <a:t>24</a:t>
            </a:r>
            <a:r>
              <a:rPr lang="en-US" altLang="en-US" sz="2000" baseline="30000" dirty="0">
                <a:solidFill>
                  <a:schemeClr val="tx2"/>
                </a:solidFill>
                <a:latin typeface="+mn-lt"/>
              </a:rPr>
              <a:t>th</a:t>
            </a:r>
            <a:r>
              <a:rPr lang="en-US" altLang="en-US" sz="2000" dirty="0">
                <a:solidFill>
                  <a:schemeClr val="tx2"/>
                </a:solidFill>
                <a:latin typeface="+mn-lt"/>
              </a:rPr>
              <a:t> Feb 1912 </a:t>
            </a:r>
          </a:p>
          <a:p>
            <a:pPr lvl="1"/>
            <a:r>
              <a:rPr lang="en-US" altLang="en-US" sz="2000" dirty="0">
                <a:solidFill>
                  <a:schemeClr val="tx2"/>
                </a:solidFill>
                <a:latin typeface="+mn-lt"/>
              </a:rPr>
              <a:t>Knocked-off one of its twenty-six tone propellers on a well-known wreck in the Grand Banks</a:t>
            </a:r>
          </a:p>
          <a:p>
            <a:pPr lvl="1"/>
            <a:endParaRPr lang="en-US" altLang="en-US" sz="2000" dirty="0">
              <a:solidFill>
                <a:schemeClr val="tx2"/>
              </a:solidFill>
              <a:latin typeface="+mn-lt"/>
            </a:endParaRPr>
          </a:p>
          <a:p>
            <a:pPr algn="ctr">
              <a:buFontTx/>
              <a:buNone/>
            </a:pPr>
            <a:r>
              <a:rPr lang="en-US" altLang="en-US" sz="2000" dirty="0">
                <a:solidFill>
                  <a:schemeClr val="tx2"/>
                </a:solidFill>
                <a:latin typeface="+mn-lt"/>
              </a:rPr>
              <a:t>Captained by Edward J. Smith.</a:t>
            </a:r>
          </a:p>
          <a:p>
            <a:endParaRPr lang="en-US" altLang="en-US" sz="1800" dirty="0"/>
          </a:p>
        </p:txBody>
      </p:sp>
      <p:sp>
        <p:nvSpPr>
          <p:cNvPr id="248837" name="Rectangle 5">
            <a:extLst>
              <a:ext uri="{FF2B5EF4-FFF2-40B4-BE49-F238E27FC236}">
                <a16:creationId xmlns:a16="http://schemas.microsoft.com/office/drawing/2014/main" id="{9342ABAF-1F42-4261-B110-690C50814322}"/>
              </a:ext>
            </a:extLst>
          </p:cNvPr>
          <p:cNvSpPr>
            <a:spLocks noChangeArrowheads="1"/>
          </p:cNvSpPr>
          <p:nvPr/>
        </p:nvSpPr>
        <p:spPr bwMode="auto">
          <a:xfrm>
            <a:off x="1354883" y="1252377"/>
            <a:ext cx="21399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b="1">
                <a:solidFill>
                  <a:schemeClr val="bg1"/>
                </a:solidFill>
                <a:effectLst>
                  <a:outerShdw blurRad="38100" dist="38100" dir="2700000" algn="tl">
                    <a:srgbClr val="C0C0C0"/>
                  </a:outerShdw>
                </a:effectLst>
                <a:latin typeface="Garamond" panose="02020404030301010803" pitchFamily="18" charset="0"/>
              </a:defRPr>
            </a:lvl1pPr>
            <a:lvl2pPr algn="ctr">
              <a:defRPr sz="4400" b="1">
                <a:solidFill>
                  <a:schemeClr val="bg1"/>
                </a:solidFill>
                <a:effectLst>
                  <a:outerShdw blurRad="38100" dist="38100" dir="2700000" algn="tl">
                    <a:srgbClr val="C0C0C0"/>
                  </a:outerShdw>
                </a:effectLst>
                <a:latin typeface="Garamond" panose="02020404030301010803" pitchFamily="18" charset="0"/>
              </a:defRPr>
            </a:lvl2pPr>
            <a:lvl3pPr algn="ctr">
              <a:defRPr sz="4400" b="1">
                <a:solidFill>
                  <a:schemeClr val="bg1"/>
                </a:solidFill>
                <a:effectLst>
                  <a:outerShdw blurRad="38100" dist="38100" dir="2700000" algn="tl">
                    <a:srgbClr val="C0C0C0"/>
                  </a:outerShdw>
                </a:effectLst>
                <a:latin typeface="Garamond" panose="02020404030301010803" pitchFamily="18" charset="0"/>
              </a:defRPr>
            </a:lvl3pPr>
            <a:lvl4pPr algn="ctr">
              <a:defRPr sz="4400" b="1">
                <a:solidFill>
                  <a:schemeClr val="bg1"/>
                </a:solidFill>
                <a:effectLst>
                  <a:outerShdw blurRad="38100" dist="38100" dir="2700000" algn="tl">
                    <a:srgbClr val="C0C0C0"/>
                  </a:outerShdw>
                </a:effectLst>
                <a:latin typeface="Garamond" panose="02020404030301010803" pitchFamily="18" charset="0"/>
              </a:defRPr>
            </a:lvl4pPr>
            <a:lvl5pPr algn="ctr">
              <a:defRPr sz="4400" b="1">
                <a:solidFill>
                  <a:schemeClr val="bg1"/>
                </a:solidFill>
                <a:effectLst>
                  <a:outerShdw blurRad="38100" dist="38100" dir="2700000" algn="tl">
                    <a:srgbClr val="C0C0C0"/>
                  </a:outerShdw>
                </a:effectLst>
                <a:latin typeface="Garamond" panose="02020404030301010803" pitchFamily="18" charset="0"/>
              </a:defRPr>
            </a:lvl5pPr>
            <a:lvl6pPr marL="4572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6pPr>
            <a:lvl7pPr marL="9144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7pPr>
            <a:lvl8pPr marL="13716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8pPr>
            <a:lvl9pPr marL="18288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9pPr>
          </a:lstStyle>
          <a:p>
            <a:r>
              <a:rPr lang="en-US" altLang="en-US" sz="2000" b="0" dirty="0">
                <a:solidFill>
                  <a:schemeClr val="tx1">
                    <a:lumMod val="50000"/>
                  </a:schemeClr>
                </a:solidFill>
              </a:rPr>
              <a:t>Damage to the Olympic from the </a:t>
            </a:r>
            <a:br>
              <a:rPr lang="en-US" altLang="en-US" sz="2000" b="0" dirty="0">
                <a:solidFill>
                  <a:schemeClr val="tx1">
                    <a:lumMod val="50000"/>
                  </a:schemeClr>
                </a:solidFill>
              </a:rPr>
            </a:br>
            <a:r>
              <a:rPr lang="en-US" altLang="en-US" sz="2000" b="0" i="1" dirty="0">
                <a:solidFill>
                  <a:schemeClr val="tx1">
                    <a:lumMod val="50000"/>
                  </a:schemeClr>
                </a:solidFill>
              </a:rPr>
              <a:t>HMAS Hawke</a:t>
            </a:r>
            <a:r>
              <a:rPr lang="en-US" altLang="en-US" sz="2000" b="0" dirty="0">
                <a:solidFill>
                  <a:schemeClr val="tx1">
                    <a:lumMod val="50000"/>
                  </a:schemeClr>
                </a:solidFill>
              </a:rPr>
              <a:t> </a:t>
            </a:r>
            <a:br>
              <a:rPr lang="en-US" altLang="en-US" sz="2000" b="0" dirty="0">
                <a:solidFill>
                  <a:schemeClr val="tx1">
                    <a:lumMod val="50000"/>
                  </a:schemeClr>
                </a:solidFill>
              </a:rPr>
            </a:br>
            <a:r>
              <a:rPr lang="en-US" altLang="en-US" sz="2000" b="0" dirty="0">
                <a:solidFill>
                  <a:schemeClr val="tx1">
                    <a:lumMod val="50000"/>
                  </a:schemeClr>
                </a:solidFill>
              </a:rPr>
              <a:t>impact </a:t>
            </a:r>
          </a:p>
        </p:txBody>
      </p:sp>
      <p:sp>
        <p:nvSpPr>
          <p:cNvPr id="248838" name="Rectangle 6">
            <a:extLst>
              <a:ext uri="{FF2B5EF4-FFF2-40B4-BE49-F238E27FC236}">
                <a16:creationId xmlns:a16="http://schemas.microsoft.com/office/drawing/2014/main" id="{9826BD70-F7CD-4D35-AD0F-81C0F5700444}"/>
              </a:ext>
            </a:extLst>
          </p:cNvPr>
          <p:cNvSpPr>
            <a:spLocks noChangeArrowheads="1"/>
          </p:cNvSpPr>
          <p:nvPr/>
        </p:nvSpPr>
        <p:spPr bwMode="auto">
          <a:xfrm>
            <a:off x="1354883" y="5924939"/>
            <a:ext cx="7069981" cy="93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Garamond" panose="02020404030301010803" pitchFamily="18" charset="0"/>
              </a:defRPr>
            </a:lvl1pPr>
            <a:lvl2pPr marL="742950" indent="-285750">
              <a:spcBef>
                <a:spcPct val="20000"/>
              </a:spcBef>
              <a:buChar char="–"/>
              <a:defRPr sz="2400">
                <a:solidFill>
                  <a:schemeClr val="tx1"/>
                </a:solidFill>
                <a:latin typeface="Garamond" panose="02020404030301010803" pitchFamily="18" charset="0"/>
              </a:defRPr>
            </a:lvl2pPr>
            <a:lvl3pPr marL="1143000" indent="-228600">
              <a:spcBef>
                <a:spcPct val="20000"/>
              </a:spcBef>
              <a:buChar char="•"/>
              <a:defRPr sz="2000">
                <a:solidFill>
                  <a:schemeClr val="tx1"/>
                </a:solidFill>
                <a:latin typeface="Garamond" panose="02020404030301010803" pitchFamily="18" charset="0"/>
              </a:defRPr>
            </a:lvl3pPr>
            <a:lvl4pPr marL="1600200" indent="-228600">
              <a:spcBef>
                <a:spcPct val="20000"/>
              </a:spcBef>
              <a:buChar char="–"/>
              <a:defRPr>
                <a:solidFill>
                  <a:schemeClr val="tx1"/>
                </a:solidFill>
                <a:latin typeface="Garamond" panose="02020404030301010803" pitchFamily="18" charset="0"/>
              </a:defRPr>
            </a:lvl4pPr>
            <a:lvl5pPr marL="2057400" indent="-228600">
              <a:spcBef>
                <a:spcPct val="20000"/>
              </a:spcBef>
              <a:buChar char="»"/>
              <a:defRPr>
                <a:solidFill>
                  <a:schemeClr val="tx1"/>
                </a:solidFill>
                <a:latin typeface="Garamond" panose="02020404030301010803" pitchFamily="18" charset="0"/>
              </a:defRPr>
            </a:lvl5pPr>
            <a:lvl6pPr marL="2514600" indent="-228600" fontAlgn="base">
              <a:spcBef>
                <a:spcPct val="20000"/>
              </a:spcBef>
              <a:spcAft>
                <a:spcPct val="0"/>
              </a:spcAft>
              <a:buChar char="»"/>
              <a:defRPr>
                <a:solidFill>
                  <a:schemeClr val="tx1"/>
                </a:solidFill>
                <a:latin typeface="Garamond" panose="02020404030301010803" pitchFamily="18" charset="0"/>
              </a:defRPr>
            </a:lvl6pPr>
            <a:lvl7pPr marL="2971800" indent="-228600" fontAlgn="base">
              <a:spcBef>
                <a:spcPct val="20000"/>
              </a:spcBef>
              <a:spcAft>
                <a:spcPct val="0"/>
              </a:spcAft>
              <a:buChar char="»"/>
              <a:defRPr>
                <a:solidFill>
                  <a:schemeClr val="tx1"/>
                </a:solidFill>
                <a:latin typeface="Garamond" panose="02020404030301010803" pitchFamily="18" charset="0"/>
              </a:defRPr>
            </a:lvl7pPr>
            <a:lvl8pPr marL="3429000" indent="-228600" fontAlgn="base">
              <a:spcBef>
                <a:spcPct val="20000"/>
              </a:spcBef>
              <a:spcAft>
                <a:spcPct val="0"/>
              </a:spcAft>
              <a:buChar char="»"/>
              <a:defRPr>
                <a:solidFill>
                  <a:schemeClr val="tx1"/>
                </a:solidFill>
                <a:latin typeface="Garamond" panose="02020404030301010803" pitchFamily="18" charset="0"/>
              </a:defRPr>
            </a:lvl8pPr>
            <a:lvl9pPr marL="3886200" indent="-228600" fontAlgn="base">
              <a:spcBef>
                <a:spcPct val="20000"/>
              </a:spcBef>
              <a:spcAft>
                <a:spcPct val="0"/>
              </a:spcAft>
              <a:buChar char="»"/>
              <a:defRPr>
                <a:solidFill>
                  <a:schemeClr val="tx1"/>
                </a:solidFill>
                <a:latin typeface="Garamond" panose="02020404030301010803" pitchFamily="18" charset="0"/>
              </a:defRPr>
            </a:lvl9pPr>
          </a:lstStyle>
          <a:p>
            <a:pPr>
              <a:buFontTx/>
              <a:buNone/>
            </a:pPr>
            <a:r>
              <a:rPr lang="en-US" altLang="en-US" sz="1200" i="1" dirty="0">
                <a:solidFill>
                  <a:schemeClr val="tx1">
                    <a:lumMod val="50000"/>
                  </a:schemeClr>
                </a:solidFill>
              </a:rPr>
              <a:t>Reference: ‘The Riddle of the Titanic’, Gardiner et. al. Orion, 1998</a:t>
            </a:r>
            <a:r>
              <a:rPr lang="en-US" altLang="en-US" sz="1800" dirty="0">
                <a:solidFill>
                  <a:schemeClr val="tx1">
                    <a:lumMod val="50000"/>
                  </a:schemeClr>
                </a:solidFill>
              </a:rPr>
              <a:t> </a:t>
            </a:r>
          </a:p>
        </p:txBody>
      </p:sp>
    </p:spTree>
  </p:cSld>
  <p:clrMapOvr>
    <a:masterClrMapping/>
  </p:clrMapOvr>
  <p:transition>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C7B88E18-3650-42D5-9C48-C415DF825F38}"/>
              </a:ext>
            </a:extLst>
          </p:cNvPr>
          <p:cNvSpPr>
            <a:spLocks noGrp="1" noChangeArrowheads="1"/>
          </p:cNvSpPr>
          <p:nvPr>
            <p:ph type="title"/>
          </p:nvPr>
        </p:nvSpPr>
        <p:spPr>
          <a:xfrm>
            <a:off x="83820" y="-99060"/>
            <a:ext cx="11498580" cy="1110296"/>
          </a:xfrm>
          <a:noFill/>
          <a:ln/>
        </p:spPr>
        <p:txBody>
          <a:bodyPr>
            <a:normAutofit/>
          </a:bodyPr>
          <a:lstStyle/>
          <a:p>
            <a:r>
              <a:rPr lang="en-US" altLang="en-US" sz="3600" dirty="0">
                <a:solidFill>
                  <a:schemeClr val="accent2">
                    <a:lumMod val="50000"/>
                    <a:lumOff val="50000"/>
                  </a:schemeClr>
                </a:solidFill>
                <a:latin typeface="Arial" panose="020B0604020202020204" pitchFamily="34" charset="0"/>
              </a:rPr>
              <a:t>Captain Edward J. Smith</a:t>
            </a:r>
          </a:p>
        </p:txBody>
      </p:sp>
      <p:pic>
        <p:nvPicPr>
          <p:cNvPr id="250883" name="Picture 3" descr="Edward J Smith">
            <a:extLst>
              <a:ext uri="{FF2B5EF4-FFF2-40B4-BE49-F238E27FC236}">
                <a16:creationId xmlns:a16="http://schemas.microsoft.com/office/drawing/2014/main" id="{33C735B4-C80D-44FB-828C-AB45A994D0EF}"/>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786737" y="1287625"/>
            <a:ext cx="3836189" cy="4216240"/>
          </a:xfrm>
          <a:noFill/>
          <a:ln/>
        </p:spPr>
      </p:pic>
      <p:sp>
        <p:nvSpPr>
          <p:cNvPr id="250884" name="Rectangle 4">
            <a:extLst>
              <a:ext uri="{FF2B5EF4-FFF2-40B4-BE49-F238E27FC236}">
                <a16:creationId xmlns:a16="http://schemas.microsoft.com/office/drawing/2014/main" id="{0ED6AF00-0A85-465B-9C3F-CD432CD75FDF}"/>
              </a:ext>
            </a:extLst>
          </p:cNvPr>
          <p:cNvSpPr>
            <a:spLocks noChangeArrowheads="1"/>
          </p:cNvSpPr>
          <p:nvPr/>
        </p:nvSpPr>
        <p:spPr bwMode="auto">
          <a:xfrm>
            <a:off x="6298162" y="1287625"/>
            <a:ext cx="3912637" cy="455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Garamond" panose="02020404030301010803" pitchFamily="18" charset="0"/>
              </a:defRPr>
            </a:lvl1pPr>
            <a:lvl2pPr marL="742950" indent="-285750">
              <a:spcBef>
                <a:spcPct val="20000"/>
              </a:spcBef>
              <a:buChar char="–"/>
              <a:defRPr sz="2400">
                <a:solidFill>
                  <a:schemeClr val="tx1"/>
                </a:solidFill>
                <a:latin typeface="Garamond" panose="02020404030301010803" pitchFamily="18" charset="0"/>
              </a:defRPr>
            </a:lvl2pPr>
            <a:lvl3pPr marL="1143000" indent="-228600">
              <a:spcBef>
                <a:spcPct val="20000"/>
              </a:spcBef>
              <a:buChar char="•"/>
              <a:defRPr sz="2000">
                <a:solidFill>
                  <a:schemeClr val="tx1"/>
                </a:solidFill>
                <a:latin typeface="Garamond" panose="02020404030301010803" pitchFamily="18" charset="0"/>
              </a:defRPr>
            </a:lvl3pPr>
            <a:lvl4pPr marL="1600200" indent="-228600">
              <a:spcBef>
                <a:spcPct val="20000"/>
              </a:spcBef>
              <a:buChar char="–"/>
              <a:defRPr>
                <a:solidFill>
                  <a:schemeClr val="tx1"/>
                </a:solidFill>
                <a:latin typeface="Garamond" panose="02020404030301010803" pitchFamily="18" charset="0"/>
              </a:defRPr>
            </a:lvl4pPr>
            <a:lvl5pPr marL="2057400" indent="-228600">
              <a:spcBef>
                <a:spcPct val="20000"/>
              </a:spcBef>
              <a:buChar char="»"/>
              <a:defRPr>
                <a:solidFill>
                  <a:schemeClr val="tx1"/>
                </a:solidFill>
                <a:latin typeface="Garamond" panose="02020404030301010803" pitchFamily="18" charset="0"/>
              </a:defRPr>
            </a:lvl5pPr>
            <a:lvl6pPr marL="2514600" indent="-228600" fontAlgn="base">
              <a:spcBef>
                <a:spcPct val="20000"/>
              </a:spcBef>
              <a:spcAft>
                <a:spcPct val="0"/>
              </a:spcAft>
              <a:buChar char="»"/>
              <a:defRPr>
                <a:solidFill>
                  <a:schemeClr val="tx1"/>
                </a:solidFill>
                <a:latin typeface="Garamond" panose="02020404030301010803" pitchFamily="18" charset="0"/>
              </a:defRPr>
            </a:lvl6pPr>
            <a:lvl7pPr marL="2971800" indent="-228600" fontAlgn="base">
              <a:spcBef>
                <a:spcPct val="20000"/>
              </a:spcBef>
              <a:spcAft>
                <a:spcPct val="0"/>
              </a:spcAft>
              <a:buChar char="»"/>
              <a:defRPr>
                <a:solidFill>
                  <a:schemeClr val="tx1"/>
                </a:solidFill>
                <a:latin typeface="Garamond" panose="02020404030301010803" pitchFamily="18" charset="0"/>
              </a:defRPr>
            </a:lvl7pPr>
            <a:lvl8pPr marL="3429000" indent="-228600" fontAlgn="base">
              <a:spcBef>
                <a:spcPct val="20000"/>
              </a:spcBef>
              <a:spcAft>
                <a:spcPct val="0"/>
              </a:spcAft>
              <a:buChar char="»"/>
              <a:defRPr>
                <a:solidFill>
                  <a:schemeClr val="tx1"/>
                </a:solidFill>
                <a:latin typeface="Garamond" panose="02020404030301010803" pitchFamily="18" charset="0"/>
              </a:defRPr>
            </a:lvl8pPr>
            <a:lvl9pPr marL="3886200" indent="-228600" fontAlgn="base">
              <a:spcBef>
                <a:spcPct val="20000"/>
              </a:spcBef>
              <a:spcAft>
                <a:spcPct val="0"/>
              </a:spcAft>
              <a:buChar char="»"/>
              <a:defRPr>
                <a:solidFill>
                  <a:schemeClr val="tx1"/>
                </a:solidFill>
                <a:latin typeface="Garamond" panose="02020404030301010803" pitchFamily="18" charset="0"/>
              </a:defRPr>
            </a:lvl9pPr>
          </a:lstStyle>
          <a:p>
            <a:r>
              <a:rPr lang="en-US" altLang="en-US" sz="2000" dirty="0">
                <a:solidFill>
                  <a:schemeClr val="tx2"/>
                </a:solidFill>
                <a:latin typeface="+mn-lt"/>
              </a:rPr>
              <a:t>27</a:t>
            </a:r>
            <a:r>
              <a:rPr lang="en-US" altLang="en-US" sz="2000" baseline="30000" dirty="0">
                <a:solidFill>
                  <a:schemeClr val="tx2"/>
                </a:solidFill>
                <a:latin typeface="+mn-lt"/>
              </a:rPr>
              <a:t>th</a:t>
            </a:r>
            <a:r>
              <a:rPr lang="en-US" altLang="en-US" sz="2000" dirty="0">
                <a:solidFill>
                  <a:schemeClr val="tx2"/>
                </a:solidFill>
                <a:latin typeface="+mn-lt"/>
              </a:rPr>
              <a:t> Jan 1889</a:t>
            </a:r>
          </a:p>
          <a:p>
            <a:pPr lvl="1"/>
            <a:r>
              <a:rPr lang="en-US" altLang="en-US" sz="2000" dirty="0">
                <a:solidFill>
                  <a:schemeClr val="tx2"/>
                </a:solidFill>
                <a:latin typeface="+mn-lt"/>
              </a:rPr>
              <a:t>Ran </a:t>
            </a:r>
            <a:r>
              <a:rPr lang="en-US" altLang="en-US" sz="2000" i="1" dirty="0">
                <a:solidFill>
                  <a:schemeClr val="tx2"/>
                </a:solidFill>
                <a:latin typeface="+mn-lt"/>
              </a:rPr>
              <a:t>The Republic</a:t>
            </a:r>
            <a:r>
              <a:rPr lang="en-US" altLang="en-US" sz="2000" dirty="0">
                <a:solidFill>
                  <a:schemeClr val="tx2"/>
                </a:solidFill>
                <a:latin typeface="+mn-lt"/>
              </a:rPr>
              <a:t> aground in New York</a:t>
            </a:r>
          </a:p>
          <a:p>
            <a:r>
              <a:rPr lang="en-US" altLang="en-US" sz="2000" dirty="0">
                <a:solidFill>
                  <a:schemeClr val="tx2"/>
                </a:solidFill>
                <a:latin typeface="+mn-lt"/>
              </a:rPr>
              <a:t>1</a:t>
            </a:r>
            <a:r>
              <a:rPr lang="en-US" altLang="en-US" sz="2000" baseline="30000" dirty="0">
                <a:solidFill>
                  <a:schemeClr val="tx2"/>
                </a:solidFill>
                <a:latin typeface="+mn-lt"/>
              </a:rPr>
              <a:t>st</a:t>
            </a:r>
            <a:r>
              <a:rPr lang="en-US" altLang="en-US" sz="2000" dirty="0">
                <a:solidFill>
                  <a:schemeClr val="tx2"/>
                </a:solidFill>
                <a:latin typeface="+mn-lt"/>
              </a:rPr>
              <a:t> Dec 1890</a:t>
            </a:r>
          </a:p>
          <a:p>
            <a:pPr lvl="1"/>
            <a:r>
              <a:rPr lang="en-US" altLang="en-US" sz="2000" dirty="0">
                <a:solidFill>
                  <a:schemeClr val="tx2"/>
                </a:solidFill>
                <a:latin typeface="+mn-lt"/>
              </a:rPr>
              <a:t>Ran </a:t>
            </a:r>
            <a:r>
              <a:rPr lang="en-US" altLang="en-US" sz="2000" i="1" dirty="0">
                <a:solidFill>
                  <a:schemeClr val="tx2"/>
                </a:solidFill>
                <a:latin typeface="+mn-lt"/>
              </a:rPr>
              <a:t>The Coptic</a:t>
            </a:r>
            <a:r>
              <a:rPr lang="en-US" altLang="en-US" sz="2000" dirty="0">
                <a:solidFill>
                  <a:schemeClr val="tx2"/>
                </a:solidFill>
                <a:latin typeface="+mn-lt"/>
              </a:rPr>
              <a:t> aground in Rio de </a:t>
            </a:r>
            <a:r>
              <a:rPr lang="en-US" altLang="en-US" sz="2000" dirty="0" err="1">
                <a:solidFill>
                  <a:schemeClr val="tx2"/>
                </a:solidFill>
                <a:latin typeface="+mn-lt"/>
              </a:rPr>
              <a:t>Janerio</a:t>
            </a:r>
            <a:endParaRPr lang="en-US" altLang="en-US" sz="2000" dirty="0">
              <a:solidFill>
                <a:schemeClr val="tx2"/>
              </a:solidFill>
              <a:latin typeface="+mn-lt"/>
            </a:endParaRPr>
          </a:p>
          <a:p>
            <a:r>
              <a:rPr lang="en-US" altLang="en-US" sz="2000" dirty="0">
                <a:solidFill>
                  <a:schemeClr val="tx2"/>
                </a:solidFill>
                <a:latin typeface="+mn-lt"/>
              </a:rPr>
              <a:t>4</a:t>
            </a:r>
            <a:r>
              <a:rPr lang="en-US" altLang="en-US" sz="2000" baseline="30000" dirty="0">
                <a:solidFill>
                  <a:schemeClr val="tx2"/>
                </a:solidFill>
                <a:latin typeface="+mn-lt"/>
              </a:rPr>
              <a:t>th</a:t>
            </a:r>
            <a:r>
              <a:rPr lang="en-US" altLang="en-US" sz="2000" dirty="0">
                <a:solidFill>
                  <a:schemeClr val="tx2"/>
                </a:solidFill>
                <a:latin typeface="+mn-lt"/>
              </a:rPr>
              <a:t> Nov 1909</a:t>
            </a:r>
          </a:p>
          <a:p>
            <a:pPr lvl="1"/>
            <a:r>
              <a:rPr lang="en-US" altLang="en-US" sz="2000" dirty="0">
                <a:solidFill>
                  <a:schemeClr val="tx2"/>
                </a:solidFill>
                <a:latin typeface="+mn-lt"/>
              </a:rPr>
              <a:t>Ran </a:t>
            </a:r>
            <a:r>
              <a:rPr lang="en-US" altLang="en-US" sz="2000" i="1" dirty="0">
                <a:solidFill>
                  <a:schemeClr val="tx2"/>
                </a:solidFill>
                <a:latin typeface="+mn-lt"/>
              </a:rPr>
              <a:t>The Adriatic</a:t>
            </a:r>
            <a:r>
              <a:rPr lang="en-US" altLang="en-US" sz="2000" dirty="0">
                <a:solidFill>
                  <a:schemeClr val="tx2"/>
                </a:solidFill>
                <a:latin typeface="+mn-lt"/>
              </a:rPr>
              <a:t> aground outside New York</a:t>
            </a:r>
          </a:p>
          <a:p>
            <a:pPr lvl="1">
              <a:buFontTx/>
              <a:buNone/>
            </a:pPr>
            <a:r>
              <a:rPr lang="en-US" altLang="en-US" sz="2000" dirty="0">
                <a:solidFill>
                  <a:schemeClr val="tx2"/>
                </a:solidFill>
                <a:latin typeface="+mn-lt"/>
              </a:rPr>
              <a:t>History of running ships too fast through narrow passages.. and of not adequately training his officers </a:t>
            </a:r>
          </a:p>
          <a:p>
            <a:pPr algn="ctr">
              <a:buFontTx/>
              <a:buNone/>
            </a:pPr>
            <a:endParaRPr lang="en-US" altLang="en-US" sz="1800" dirty="0"/>
          </a:p>
        </p:txBody>
      </p:sp>
      <p:sp>
        <p:nvSpPr>
          <p:cNvPr id="250885" name="Rectangle 5">
            <a:extLst>
              <a:ext uri="{FF2B5EF4-FFF2-40B4-BE49-F238E27FC236}">
                <a16:creationId xmlns:a16="http://schemas.microsoft.com/office/drawing/2014/main" id="{C8AA8716-6DC2-49B5-85AE-66778E89BF2E}"/>
              </a:ext>
            </a:extLst>
          </p:cNvPr>
          <p:cNvSpPr>
            <a:spLocks noChangeArrowheads="1"/>
          </p:cNvSpPr>
          <p:nvPr/>
        </p:nvSpPr>
        <p:spPr bwMode="auto">
          <a:xfrm>
            <a:off x="933061" y="5337110"/>
            <a:ext cx="5212151" cy="64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Garamond" panose="02020404030301010803" pitchFamily="18" charset="0"/>
              </a:defRPr>
            </a:lvl1pPr>
            <a:lvl2pPr marL="990600" indent="-533400">
              <a:spcBef>
                <a:spcPct val="20000"/>
              </a:spcBef>
              <a:buChar char="–"/>
              <a:defRPr sz="2400">
                <a:solidFill>
                  <a:schemeClr val="tx1"/>
                </a:solidFill>
                <a:latin typeface="Garamond" panose="02020404030301010803" pitchFamily="18" charset="0"/>
              </a:defRPr>
            </a:lvl2pPr>
            <a:lvl3pPr marL="1447800" indent="-533400">
              <a:spcBef>
                <a:spcPct val="20000"/>
              </a:spcBef>
              <a:buChar char="•"/>
              <a:defRPr sz="2000">
                <a:solidFill>
                  <a:schemeClr val="tx1"/>
                </a:solidFill>
                <a:latin typeface="Garamond" panose="02020404030301010803" pitchFamily="18" charset="0"/>
              </a:defRPr>
            </a:lvl3pPr>
            <a:lvl4pPr marL="1905000" indent="-533400">
              <a:spcBef>
                <a:spcPct val="20000"/>
              </a:spcBef>
              <a:buChar char="–"/>
              <a:defRPr>
                <a:solidFill>
                  <a:schemeClr val="tx1"/>
                </a:solidFill>
                <a:latin typeface="Garamond" panose="02020404030301010803" pitchFamily="18" charset="0"/>
              </a:defRPr>
            </a:lvl4pPr>
            <a:lvl5pPr marL="2362200" indent="-533400">
              <a:spcBef>
                <a:spcPct val="20000"/>
              </a:spcBef>
              <a:buChar char="»"/>
              <a:defRPr>
                <a:solidFill>
                  <a:schemeClr val="tx1"/>
                </a:solidFill>
                <a:latin typeface="Garamond" panose="02020404030301010803" pitchFamily="18" charset="0"/>
              </a:defRPr>
            </a:lvl5pPr>
            <a:lvl6pPr marL="2819400" indent="-533400" fontAlgn="base">
              <a:spcBef>
                <a:spcPct val="20000"/>
              </a:spcBef>
              <a:spcAft>
                <a:spcPct val="0"/>
              </a:spcAft>
              <a:buChar char="»"/>
              <a:defRPr>
                <a:solidFill>
                  <a:schemeClr val="tx1"/>
                </a:solidFill>
                <a:latin typeface="Garamond" panose="02020404030301010803" pitchFamily="18" charset="0"/>
              </a:defRPr>
            </a:lvl6pPr>
            <a:lvl7pPr marL="3276600" indent="-533400" fontAlgn="base">
              <a:spcBef>
                <a:spcPct val="20000"/>
              </a:spcBef>
              <a:spcAft>
                <a:spcPct val="0"/>
              </a:spcAft>
              <a:buChar char="»"/>
              <a:defRPr>
                <a:solidFill>
                  <a:schemeClr val="tx1"/>
                </a:solidFill>
                <a:latin typeface="Garamond" panose="02020404030301010803" pitchFamily="18" charset="0"/>
              </a:defRPr>
            </a:lvl7pPr>
            <a:lvl8pPr marL="3733800" indent="-533400" fontAlgn="base">
              <a:spcBef>
                <a:spcPct val="20000"/>
              </a:spcBef>
              <a:spcAft>
                <a:spcPct val="0"/>
              </a:spcAft>
              <a:buChar char="»"/>
              <a:defRPr>
                <a:solidFill>
                  <a:schemeClr val="tx1"/>
                </a:solidFill>
                <a:latin typeface="Garamond" panose="02020404030301010803" pitchFamily="18" charset="0"/>
              </a:defRPr>
            </a:lvl8pPr>
            <a:lvl9pPr marL="4191000" indent="-533400" fontAlgn="base">
              <a:spcBef>
                <a:spcPct val="20000"/>
              </a:spcBef>
              <a:spcAft>
                <a:spcPct val="0"/>
              </a:spcAft>
              <a:buChar char="»"/>
              <a:defRPr>
                <a:solidFill>
                  <a:schemeClr val="tx1"/>
                </a:solidFill>
                <a:latin typeface="Garamond" panose="02020404030301010803" pitchFamily="18" charset="0"/>
              </a:defRPr>
            </a:lvl9pPr>
          </a:lstStyle>
          <a:p>
            <a:pPr algn="ctr">
              <a:buFontTx/>
              <a:buNone/>
            </a:pPr>
            <a:r>
              <a:rPr lang="en-US" altLang="en-US" sz="1800" dirty="0">
                <a:solidFill>
                  <a:schemeClr val="bg2"/>
                </a:solidFill>
              </a:rPr>
              <a:t>Captain Smith</a:t>
            </a:r>
            <a:r>
              <a:rPr lang="en-US" altLang="en-US" sz="1800" dirty="0"/>
              <a:t> </a:t>
            </a:r>
          </a:p>
          <a:p>
            <a:pPr algn="ctr">
              <a:buFontTx/>
              <a:buNone/>
            </a:pPr>
            <a:r>
              <a:rPr lang="en-US" altLang="en-US" sz="1800" dirty="0"/>
              <a:t>Commissioned to Command the Titanic</a:t>
            </a:r>
          </a:p>
        </p:txBody>
      </p:sp>
      <p:sp>
        <p:nvSpPr>
          <p:cNvPr id="250886" name="Rectangle 6">
            <a:extLst>
              <a:ext uri="{FF2B5EF4-FFF2-40B4-BE49-F238E27FC236}">
                <a16:creationId xmlns:a16="http://schemas.microsoft.com/office/drawing/2014/main" id="{91A91EF2-F078-4EDE-85B1-45DCC1C2E239}"/>
              </a:ext>
            </a:extLst>
          </p:cNvPr>
          <p:cNvSpPr>
            <a:spLocks noChangeArrowheads="1"/>
          </p:cNvSpPr>
          <p:nvPr/>
        </p:nvSpPr>
        <p:spPr bwMode="auto">
          <a:xfrm>
            <a:off x="1698171" y="5915608"/>
            <a:ext cx="6807654" cy="95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Garamond" panose="02020404030301010803" pitchFamily="18" charset="0"/>
              </a:defRPr>
            </a:lvl1pPr>
            <a:lvl2pPr marL="742950" indent="-285750">
              <a:spcBef>
                <a:spcPct val="20000"/>
              </a:spcBef>
              <a:buChar char="–"/>
              <a:defRPr sz="2400">
                <a:solidFill>
                  <a:schemeClr val="tx1"/>
                </a:solidFill>
                <a:latin typeface="Garamond" panose="02020404030301010803" pitchFamily="18" charset="0"/>
              </a:defRPr>
            </a:lvl2pPr>
            <a:lvl3pPr marL="1143000" indent="-228600">
              <a:spcBef>
                <a:spcPct val="20000"/>
              </a:spcBef>
              <a:buChar char="•"/>
              <a:defRPr sz="2000">
                <a:solidFill>
                  <a:schemeClr val="tx1"/>
                </a:solidFill>
                <a:latin typeface="Garamond" panose="02020404030301010803" pitchFamily="18" charset="0"/>
              </a:defRPr>
            </a:lvl3pPr>
            <a:lvl4pPr marL="1600200" indent="-228600">
              <a:spcBef>
                <a:spcPct val="20000"/>
              </a:spcBef>
              <a:buChar char="–"/>
              <a:defRPr>
                <a:solidFill>
                  <a:schemeClr val="tx1"/>
                </a:solidFill>
                <a:latin typeface="Garamond" panose="02020404030301010803" pitchFamily="18" charset="0"/>
              </a:defRPr>
            </a:lvl4pPr>
            <a:lvl5pPr marL="2057400" indent="-228600">
              <a:spcBef>
                <a:spcPct val="20000"/>
              </a:spcBef>
              <a:buChar char="»"/>
              <a:defRPr>
                <a:solidFill>
                  <a:schemeClr val="tx1"/>
                </a:solidFill>
                <a:latin typeface="Garamond" panose="02020404030301010803" pitchFamily="18" charset="0"/>
              </a:defRPr>
            </a:lvl5pPr>
            <a:lvl6pPr marL="2514600" indent="-228600" fontAlgn="base">
              <a:spcBef>
                <a:spcPct val="20000"/>
              </a:spcBef>
              <a:spcAft>
                <a:spcPct val="0"/>
              </a:spcAft>
              <a:buChar char="»"/>
              <a:defRPr>
                <a:solidFill>
                  <a:schemeClr val="tx1"/>
                </a:solidFill>
                <a:latin typeface="Garamond" panose="02020404030301010803" pitchFamily="18" charset="0"/>
              </a:defRPr>
            </a:lvl6pPr>
            <a:lvl7pPr marL="2971800" indent="-228600" fontAlgn="base">
              <a:spcBef>
                <a:spcPct val="20000"/>
              </a:spcBef>
              <a:spcAft>
                <a:spcPct val="0"/>
              </a:spcAft>
              <a:buChar char="»"/>
              <a:defRPr>
                <a:solidFill>
                  <a:schemeClr val="tx1"/>
                </a:solidFill>
                <a:latin typeface="Garamond" panose="02020404030301010803" pitchFamily="18" charset="0"/>
              </a:defRPr>
            </a:lvl7pPr>
            <a:lvl8pPr marL="3429000" indent="-228600" fontAlgn="base">
              <a:spcBef>
                <a:spcPct val="20000"/>
              </a:spcBef>
              <a:spcAft>
                <a:spcPct val="0"/>
              </a:spcAft>
              <a:buChar char="»"/>
              <a:defRPr>
                <a:solidFill>
                  <a:schemeClr val="tx1"/>
                </a:solidFill>
                <a:latin typeface="Garamond" panose="02020404030301010803" pitchFamily="18" charset="0"/>
              </a:defRPr>
            </a:lvl8pPr>
            <a:lvl9pPr marL="3886200" indent="-228600" fontAlgn="base">
              <a:spcBef>
                <a:spcPct val="20000"/>
              </a:spcBef>
              <a:spcAft>
                <a:spcPct val="0"/>
              </a:spcAft>
              <a:buChar char="»"/>
              <a:defRPr>
                <a:solidFill>
                  <a:schemeClr val="tx1"/>
                </a:solidFill>
                <a:latin typeface="Garamond" panose="02020404030301010803" pitchFamily="18" charset="0"/>
              </a:defRPr>
            </a:lvl9pPr>
          </a:lstStyle>
          <a:p>
            <a:pPr>
              <a:buFontTx/>
              <a:buNone/>
            </a:pPr>
            <a:r>
              <a:rPr lang="en-US" altLang="en-US" sz="1200" i="1" dirty="0">
                <a:solidFill>
                  <a:schemeClr val="tx2"/>
                </a:solidFill>
              </a:rPr>
              <a:t>Reference: ‘The Riddle of the Titanic’, Gardiner et. al. Orion, 1998</a:t>
            </a:r>
            <a:r>
              <a:rPr lang="en-US" altLang="en-US" sz="1200" dirty="0">
                <a:solidFill>
                  <a:schemeClr val="tx2"/>
                </a:solidFill>
              </a:rPr>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6BF0DFE-92A5-4132-8656-AC74213428AA}"/>
              </a:ext>
            </a:extLst>
          </p:cNvPr>
          <p:cNvSpPr>
            <a:spLocks noGrp="1"/>
          </p:cNvSpPr>
          <p:nvPr>
            <p:ph type="ftr" sz="quarter" idx="10"/>
          </p:nvPr>
        </p:nvSpPr>
        <p:spPr/>
        <p:txBody>
          <a:bodyPr/>
          <a:lstStyle/>
          <a:p>
            <a:endParaRPr lang="en-US" altLang="en-US" dirty="0"/>
          </a:p>
        </p:txBody>
      </p:sp>
      <p:sp>
        <p:nvSpPr>
          <p:cNvPr id="252930" name="Rectangle 2">
            <a:extLst>
              <a:ext uri="{FF2B5EF4-FFF2-40B4-BE49-F238E27FC236}">
                <a16:creationId xmlns:a16="http://schemas.microsoft.com/office/drawing/2014/main" id="{6C91704C-E056-4D23-B29E-39854C423E6C}"/>
              </a:ext>
            </a:extLst>
          </p:cNvPr>
          <p:cNvSpPr>
            <a:spLocks noChangeArrowheads="1"/>
          </p:cNvSpPr>
          <p:nvPr/>
        </p:nvSpPr>
        <p:spPr bwMode="auto">
          <a:xfrm>
            <a:off x="-335280" y="121921"/>
            <a:ext cx="8136864" cy="98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b="1">
                <a:solidFill>
                  <a:schemeClr val="bg1"/>
                </a:solidFill>
                <a:effectLst>
                  <a:outerShdw blurRad="38100" dist="38100" dir="2700000" algn="tl">
                    <a:srgbClr val="C0C0C0"/>
                  </a:outerShdw>
                </a:effectLst>
                <a:latin typeface="Garamond" panose="02020404030301010803" pitchFamily="18" charset="0"/>
              </a:defRPr>
            </a:lvl1pPr>
            <a:lvl2pPr algn="ctr">
              <a:defRPr sz="4400" b="1">
                <a:solidFill>
                  <a:schemeClr val="bg1"/>
                </a:solidFill>
                <a:effectLst>
                  <a:outerShdw blurRad="38100" dist="38100" dir="2700000" algn="tl">
                    <a:srgbClr val="C0C0C0"/>
                  </a:outerShdw>
                </a:effectLst>
                <a:latin typeface="Garamond" panose="02020404030301010803" pitchFamily="18" charset="0"/>
              </a:defRPr>
            </a:lvl2pPr>
            <a:lvl3pPr algn="ctr">
              <a:defRPr sz="4400" b="1">
                <a:solidFill>
                  <a:schemeClr val="bg1"/>
                </a:solidFill>
                <a:effectLst>
                  <a:outerShdw blurRad="38100" dist="38100" dir="2700000" algn="tl">
                    <a:srgbClr val="C0C0C0"/>
                  </a:outerShdw>
                </a:effectLst>
                <a:latin typeface="Garamond" panose="02020404030301010803" pitchFamily="18" charset="0"/>
              </a:defRPr>
            </a:lvl3pPr>
            <a:lvl4pPr algn="ctr">
              <a:defRPr sz="4400" b="1">
                <a:solidFill>
                  <a:schemeClr val="bg1"/>
                </a:solidFill>
                <a:effectLst>
                  <a:outerShdw blurRad="38100" dist="38100" dir="2700000" algn="tl">
                    <a:srgbClr val="C0C0C0"/>
                  </a:outerShdw>
                </a:effectLst>
                <a:latin typeface="Garamond" panose="02020404030301010803" pitchFamily="18" charset="0"/>
              </a:defRPr>
            </a:lvl4pPr>
            <a:lvl5pPr algn="ctr">
              <a:defRPr sz="4400" b="1">
                <a:solidFill>
                  <a:schemeClr val="bg1"/>
                </a:solidFill>
                <a:effectLst>
                  <a:outerShdw blurRad="38100" dist="38100" dir="2700000" algn="tl">
                    <a:srgbClr val="C0C0C0"/>
                  </a:outerShdw>
                </a:effectLst>
                <a:latin typeface="Garamond" panose="02020404030301010803" pitchFamily="18" charset="0"/>
              </a:defRPr>
            </a:lvl5pPr>
            <a:lvl6pPr marL="4572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6pPr>
            <a:lvl7pPr marL="9144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7pPr>
            <a:lvl8pPr marL="13716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8pPr>
            <a:lvl9pPr marL="1828800" algn="ctr" fontAlgn="base">
              <a:spcBef>
                <a:spcPct val="0"/>
              </a:spcBef>
              <a:spcAft>
                <a:spcPct val="0"/>
              </a:spcAft>
              <a:defRPr sz="4400" b="1">
                <a:solidFill>
                  <a:schemeClr val="bg1"/>
                </a:solidFill>
                <a:effectLst>
                  <a:outerShdw blurRad="38100" dist="38100" dir="2700000" algn="tl">
                    <a:srgbClr val="C0C0C0"/>
                  </a:outerShdw>
                </a:effectLst>
                <a:latin typeface="Garamond" panose="02020404030301010803" pitchFamily="18" charset="0"/>
              </a:defRPr>
            </a:lvl9pPr>
          </a:lstStyle>
          <a:p>
            <a:r>
              <a:rPr lang="en-US" altLang="en-US" sz="3600" b="0" dirty="0">
                <a:solidFill>
                  <a:schemeClr val="accent2">
                    <a:lumMod val="50000"/>
                    <a:lumOff val="50000"/>
                  </a:schemeClr>
                </a:solidFill>
                <a:effectLst/>
                <a:latin typeface="+mj-lt"/>
              </a:rPr>
              <a:t>Titanic - Tragic Circumstances </a:t>
            </a:r>
          </a:p>
        </p:txBody>
      </p:sp>
      <p:sp>
        <p:nvSpPr>
          <p:cNvPr id="252931" name="Rectangle 3">
            <a:extLst>
              <a:ext uri="{FF2B5EF4-FFF2-40B4-BE49-F238E27FC236}">
                <a16:creationId xmlns:a16="http://schemas.microsoft.com/office/drawing/2014/main" id="{5C2B8C2F-F3F9-4BB5-B6A1-D4C7005BF01C}"/>
              </a:ext>
            </a:extLst>
          </p:cNvPr>
          <p:cNvSpPr>
            <a:spLocks noGrp="1" noChangeArrowheads="1"/>
          </p:cNvSpPr>
          <p:nvPr>
            <p:ph type="body" sz="half" idx="1"/>
          </p:nvPr>
        </p:nvSpPr>
        <p:spPr>
          <a:xfrm>
            <a:off x="1303507" y="1468876"/>
            <a:ext cx="4716294" cy="4787462"/>
          </a:xfrm>
          <a:noFill/>
          <a:ln/>
        </p:spPr>
        <p:txBody>
          <a:bodyPr/>
          <a:lstStyle/>
          <a:p>
            <a:pPr>
              <a:lnSpc>
                <a:spcPct val="80000"/>
              </a:lnSpc>
            </a:pPr>
            <a:r>
              <a:rPr lang="en-US" altLang="en-US" sz="2000" dirty="0"/>
              <a:t>14</a:t>
            </a:r>
            <a:r>
              <a:rPr lang="en-US" altLang="en-US" sz="2000" baseline="30000" dirty="0"/>
              <a:t>th</a:t>
            </a:r>
            <a:r>
              <a:rPr lang="en-US" altLang="en-US" sz="2000" dirty="0"/>
              <a:t> April 1912	</a:t>
            </a:r>
          </a:p>
          <a:p>
            <a:pPr lvl="1">
              <a:lnSpc>
                <a:spcPct val="80000"/>
              </a:lnSpc>
            </a:pPr>
            <a:r>
              <a:rPr lang="en-US" altLang="en-US" dirty="0"/>
              <a:t>Smith received at least six warnings of Ice field from ships at dead stop in the area</a:t>
            </a:r>
          </a:p>
          <a:p>
            <a:pPr lvl="1">
              <a:lnSpc>
                <a:spcPct val="80000"/>
              </a:lnSpc>
            </a:pPr>
            <a:r>
              <a:rPr lang="en-US" altLang="en-US" dirty="0"/>
              <a:t>No binoculars in the crow’s nest meant that early warning was near impossible </a:t>
            </a:r>
          </a:p>
          <a:p>
            <a:pPr lvl="1">
              <a:lnSpc>
                <a:spcPct val="80000"/>
              </a:lnSpc>
            </a:pPr>
            <a:r>
              <a:rPr lang="en-US" altLang="en-US" dirty="0"/>
              <a:t>Titanic sped toward ice field at 22.5 knots vs a recommended 10 knots in such conditions</a:t>
            </a:r>
          </a:p>
          <a:p>
            <a:pPr lvl="1">
              <a:lnSpc>
                <a:spcPct val="80000"/>
              </a:lnSpc>
            </a:pPr>
            <a:endParaRPr lang="en-US" altLang="en-US" dirty="0"/>
          </a:p>
          <a:p>
            <a:pPr>
              <a:lnSpc>
                <a:spcPct val="80000"/>
              </a:lnSpc>
            </a:pPr>
            <a:r>
              <a:rPr lang="en-US" altLang="en-US" sz="2000" dirty="0"/>
              <a:t>Motivations for this speed</a:t>
            </a:r>
          </a:p>
          <a:p>
            <a:pPr lvl="1">
              <a:lnSpc>
                <a:spcPct val="80000"/>
              </a:lnSpc>
            </a:pPr>
            <a:r>
              <a:rPr lang="en-US" altLang="en-US" dirty="0"/>
              <a:t>Desire to break the transatlantic speed record as encouraged by J. Bruce </a:t>
            </a:r>
            <a:r>
              <a:rPr lang="en-US" altLang="en-US" dirty="0" err="1"/>
              <a:t>Ismay</a:t>
            </a:r>
            <a:r>
              <a:rPr lang="en-US" altLang="en-US" dirty="0"/>
              <a:t> MD of White Star who was on board for the maiden voyage</a:t>
            </a:r>
          </a:p>
          <a:p>
            <a:pPr>
              <a:lnSpc>
                <a:spcPct val="80000"/>
              </a:lnSpc>
            </a:pPr>
            <a:endParaRPr lang="en-US" altLang="en-US" sz="2000" dirty="0"/>
          </a:p>
        </p:txBody>
      </p:sp>
      <p:sp>
        <p:nvSpPr>
          <p:cNvPr id="252932" name="Rectangle 4">
            <a:extLst>
              <a:ext uri="{FF2B5EF4-FFF2-40B4-BE49-F238E27FC236}">
                <a16:creationId xmlns:a16="http://schemas.microsoft.com/office/drawing/2014/main" id="{6339193C-7BA9-41BB-A47E-44A90D753E8F}"/>
              </a:ext>
            </a:extLst>
          </p:cNvPr>
          <p:cNvSpPr>
            <a:spLocks noGrp="1" noChangeArrowheads="1"/>
          </p:cNvSpPr>
          <p:nvPr>
            <p:ph type="body" sz="half" idx="2"/>
          </p:nvPr>
        </p:nvSpPr>
        <p:spPr>
          <a:xfrm>
            <a:off x="6096000" y="1468876"/>
            <a:ext cx="4127770" cy="4787461"/>
          </a:xfrm>
          <a:noFill/>
          <a:ln/>
        </p:spPr>
        <p:txBody>
          <a:bodyPr/>
          <a:lstStyle/>
          <a:p>
            <a:pPr>
              <a:lnSpc>
                <a:spcPct val="80000"/>
              </a:lnSpc>
            </a:pPr>
            <a:r>
              <a:rPr lang="en-US" altLang="en-US" sz="2000" dirty="0"/>
              <a:t>Safety Response Capability</a:t>
            </a:r>
          </a:p>
          <a:p>
            <a:pPr lvl="1">
              <a:lnSpc>
                <a:spcPct val="80000"/>
              </a:lnSpc>
            </a:pPr>
            <a:r>
              <a:rPr lang="en-US" altLang="en-US" dirty="0"/>
              <a:t>Lifeboats on the ship had been reduced from sixty-four boats to twenty-two in lieu of more expansive promenades</a:t>
            </a:r>
          </a:p>
          <a:p>
            <a:pPr lvl="1">
              <a:lnSpc>
                <a:spcPct val="80000"/>
              </a:lnSpc>
            </a:pPr>
            <a:r>
              <a:rPr lang="en-US" altLang="en-US" dirty="0"/>
              <a:t>The officers on board The Titanic had not trained with the lifeboats and were unsure of their holding capacity</a:t>
            </a:r>
          </a:p>
          <a:p>
            <a:pPr lvl="1">
              <a:lnSpc>
                <a:spcPct val="80000"/>
              </a:lnSpc>
            </a:pPr>
            <a:r>
              <a:rPr lang="en-US" altLang="en-US" dirty="0"/>
              <a:t>There was not a standing safety-response plan.. the ‘Women and Children first’ response was a reaction more than a previously-agreed plan.</a:t>
            </a:r>
          </a:p>
        </p:txBody>
      </p:sp>
    </p:spTree>
  </p:cSld>
  <p:clrMapOvr>
    <a:masterClrMapping/>
  </p:clrMapOvr>
  <p:transition>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35AF45-485F-45FB-8756-4ECB0F7628F1}"/>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endParaRPr lang="en-US" dirty="0"/>
          </a:p>
        </p:txBody>
      </p:sp>
      <p:sp>
        <p:nvSpPr>
          <p:cNvPr id="3" name="Slide Number Placeholder 2">
            <a:extLst>
              <a:ext uri="{FF2B5EF4-FFF2-40B4-BE49-F238E27FC236}">
                <a16:creationId xmlns:a16="http://schemas.microsoft.com/office/drawing/2014/main" id="{F492486F-C7E3-4FFC-8BA9-673FCA59949F}"/>
              </a:ext>
            </a:extLst>
          </p:cNvPr>
          <p:cNvSpPr>
            <a:spLocks noGrp="1"/>
          </p:cNvSpPr>
          <p:nvPr>
            <p:ph type="sldNum" sz="quarter" idx="11"/>
          </p:nvPr>
        </p:nvSpPr>
        <p:spPr/>
        <p:txBody>
          <a:bodyPr/>
          <a:lstStyle/>
          <a:p>
            <a:pPr algn="r"/>
            <a:fld id="{8FB4CE90-470A-43E3-A052-3E8AD880B4A5}" type="slidenum">
              <a:rPr lang="en-US" smtClean="0"/>
              <a:pPr algn="r"/>
              <a:t>37</a:t>
            </a:fld>
            <a:endParaRPr lang="en-US"/>
          </a:p>
        </p:txBody>
      </p:sp>
      <p:pic>
        <p:nvPicPr>
          <p:cNvPr id="5" name="Picture 4" descr="A screenshot of a cell phone&#10;&#10;Description generated with very high confidence">
            <a:extLst>
              <a:ext uri="{FF2B5EF4-FFF2-40B4-BE49-F238E27FC236}">
                <a16:creationId xmlns:a16="http://schemas.microsoft.com/office/drawing/2014/main" id="{5DCAA691-0AD0-4CD8-BF40-F03610C22E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294" y="142569"/>
            <a:ext cx="8651412" cy="6365028"/>
          </a:xfrm>
          <a:prstGeom prst="rect">
            <a:avLst/>
          </a:prstGeom>
        </p:spPr>
      </p:pic>
    </p:spTree>
    <p:extLst>
      <p:ext uri="{BB962C8B-B14F-4D97-AF65-F5344CB8AC3E}">
        <p14:creationId xmlns:p14="http://schemas.microsoft.com/office/powerpoint/2010/main" val="2044779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AA27C0-0195-4FFB-AB43-318E9124C49A}"/>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endParaRPr lang="en-US" dirty="0"/>
          </a:p>
        </p:txBody>
      </p:sp>
      <p:sp>
        <p:nvSpPr>
          <p:cNvPr id="3" name="Slide Number Placeholder 2">
            <a:extLst>
              <a:ext uri="{FF2B5EF4-FFF2-40B4-BE49-F238E27FC236}">
                <a16:creationId xmlns:a16="http://schemas.microsoft.com/office/drawing/2014/main" id="{32EE8385-E0DE-483F-BC88-F05B99333644}"/>
              </a:ext>
            </a:extLst>
          </p:cNvPr>
          <p:cNvSpPr>
            <a:spLocks noGrp="1"/>
          </p:cNvSpPr>
          <p:nvPr>
            <p:ph type="sldNum" sz="quarter" idx="11"/>
          </p:nvPr>
        </p:nvSpPr>
        <p:spPr/>
        <p:txBody>
          <a:bodyPr/>
          <a:lstStyle/>
          <a:p>
            <a:pPr algn="r"/>
            <a:fld id="{8FB4CE90-470A-43E3-A052-3E8AD880B4A5}" type="slidenum">
              <a:rPr lang="en-US" smtClean="0"/>
              <a:pPr algn="r"/>
              <a:t>38</a:t>
            </a:fld>
            <a:endParaRPr lang="en-US"/>
          </a:p>
        </p:txBody>
      </p:sp>
      <p:pic>
        <p:nvPicPr>
          <p:cNvPr id="5" name="Picture 4" descr="A screenshot of a cell phone&#10;&#10;Description generated with very high confidence">
            <a:extLst>
              <a:ext uri="{FF2B5EF4-FFF2-40B4-BE49-F238E27FC236}">
                <a16:creationId xmlns:a16="http://schemas.microsoft.com/office/drawing/2014/main" id="{79B6C9EF-9ABA-4515-B59A-21D68C4875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5106" y="18955"/>
            <a:ext cx="8890576" cy="6351684"/>
          </a:xfrm>
          <a:prstGeom prst="rect">
            <a:avLst/>
          </a:prstGeom>
        </p:spPr>
      </p:pic>
    </p:spTree>
    <p:extLst>
      <p:ext uri="{BB962C8B-B14F-4D97-AF65-F5344CB8AC3E}">
        <p14:creationId xmlns:p14="http://schemas.microsoft.com/office/powerpoint/2010/main" val="937847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FDE5-1D0B-4745-87E5-41C3697C6B94}"/>
              </a:ext>
            </a:extLst>
          </p:cNvPr>
          <p:cNvSpPr>
            <a:spLocks noGrp="1"/>
          </p:cNvSpPr>
          <p:nvPr>
            <p:ph type="title"/>
          </p:nvPr>
        </p:nvSpPr>
        <p:spPr/>
        <p:txBody>
          <a:bodyPr/>
          <a:lstStyle/>
          <a:p>
            <a:r>
              <a:rPr lang="en-US" dirty="0">
                <a:solidFill>
                  <a:srgbClr val="7030A0"/>
                </a:solidFill>
              </a:rPr>
              <a:t>Workshop Review (4 hour course)</a:t>
            </a:r>
          </a:p>
        </p:txBody>
      </p:sp>
      <p:sp>
        <p:nvSpPr>
          <p:cNvPr id="3" name="Slide Number Placeholder 2">
            <a:extLst>
              <a:ext uri="{FF2B5EF4-FFF2-40B4-BE49-F238E27FC236}">
                <a16:creationId xmlns:a16="http://schemas.microsoft.com/office/drawing/2014/main" id="{A82CD060-833F-4E28-850B-A318C4FC6AA5}"/>
              </a:ext>
            </a:extLst>
          </p:cNvPr>
          <p:cNvSpPr>
            <a:spLocks noGrp="1"/>
          </p:cNvSpPr>
          <p:nvPr>
            <p:ph type="sldNum" sz="quarter" idx="10"/>
          </p:nvPr>
        </p:nvSpPr>
        <p:spPr/>
        <p:txBody>
          <a:bodyPr/>
          <a:lstStyle/>
          <a:p>
            <a:pPr algn="r"/>
            <a:fld id="{8FB4CE90-470A-43E3-A052-3E8AD880B4A5}" type="slidenum">
              <a:rPr lang="en-US" smtClean="0"/>
              <a:pPr algn="r"/>
              <a:t>39</a:t>
            </a:fld>
            <a:endParaRPr lang="en-US"/>
          </a:p>
        </p:txBody>
      </p:sp>
      <p:sp>
        <p:nvSpPr>
          <p:cNvPr id="4" name="Footer Placeholder 3">
            <a:extLst>
              <a:ext uri="{FF2B5EF4-FFF2-40B4-BE49-F238E27FC236}">
                <a16:creationId xmlns:a16="http://schemas.microsoft.com/office/drawing/2014/main" id="{22A34BD0-4E8A-4912-8CA0-3F2810C82B40}"/>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5" name="Content Placeholder 4">
            <a:extLst>
              <a:ext uri="{FF2B5EF4-FFF2-40B4-BE49-F238E27FC236}">
                <a16:creationId xmlns:a16="http://schemas.microsoft.com/office/drawing/2014/main" id="{B4850DB9-EB3E-4BB9-8CF3-D67418EF681C}"/>
              </a:ext>
            </a:extLst>
          </p:cNvPr>
          <p:cNvSpPr>
            <a:spLocks noGrp="1"/>
          </p:cNvSpPr>
          <p:nvPr>
            <p:ph sz="quarter" idx="12"/>
          </p:nvPr>
        </p:nvSpPr>
        <p:spPr/>
        <p:txBody>
          <a:bodyPr/>
          <a:lstStyle/>
          <a:p>
            <a:r>
              <a:rPr lang="en-US" dirty="0"/>
              <a:t>Break into 4 teams of 5-8 each</a:t>
            </a:r>
          </a:p>
          <a:p>
            <a:r>
              <a:rPr lang="en-US" dirty="0"/>
              <a:t>2 teams - #1 &amp; #4</a:t>
            </a:r>
          </a:p>
          <a:p>
            <a:pPr lvl="1"/>
            <a:r>
              <a:rPr lang="en-US" dirty="0"/>
              <a:t>Work on Investigation of Ship Design to Leaving Port</a:t>
            </a:r>
          </a:p>
          <a:p>
            <a:r>
              <a:rPr lang="en-US" dirty="0"/>
              <a:t>2 teams - #2 &amp; #3</a:t>
            </a:r>
          </a:p>
          <a:p>
            <a:pPr lvl="1"/>
            <a:r>
              <a:rPr lang="en-US" dirty="0"/>
              <a:t>Work on Leaving Port and Emergency Response</a:t>
            </a:r>
          </a:p>
          <a:p>
            <a:r>
              <a:rPr lang="en-US" dirty="0"/>
              <a:t>30 minutes of Workshop</a:t>
            </a:r>
          </a:p>
          <a:p>
            <a:r>
              <a:rPr lang="en-US" dirty="0"/>
              <a:t>Each team to make a 5-8 minute report-out/presentation on investigations and recommendations </a:t>
            </a:r>
          </a:p>
        </p:txBody>
      </p:sp>
    </p:spTree>
    <p:extLst>
      <p:ext uri="{BB962C8B-B14F-4D97-AF65-F5344CB8AC3E}">
        <p14:creationId xmlns:p14="http://schemas.microsoft.com/office/powerpoint/2010/main" val="134516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psiCola_1">
            <a:hlinkClick r:id="" action="ppaction://media"/>
            <a:extLst>
              <a:ext uri="{FF2B5EF4-FFF2-40B4-BE49-F238E27FC236}">
                <a16:creationId xmlns:a16="http://schemas.microsoft.com/office/drawing/2014/main" id="{B8E0C87E-9EBC-46F3-93EE-B421043EB98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23067" y="871008"/>
            <a:ext cx="7041361" cy="5281021"/>
          </a:xfrm>
          <a:prstGeom prst="rect">
            <a:avLst/>
          </a:prstGeom>
        </p:spPr>
      </p:pic>
      <p:sp>
        <p:nvSpPr>
          <p:cNvPr id="3" name="TextBox 2">
            <a:extLst>
              <a:ext uri="{FF2B5EF4-FFF2-40B4-BE49-F238E27FC236}">
                <a16:creationId xmlns:a16="http://schemas.microsoft.com/office/drawing/2014/main" id="{95C6D4AF-515E-4BE9-A726-49293328BF93}"/>
              </a:ext>
            </a:extLst>
          </p:cNvPr>
          <p:cNvSpPr txBox="1"/>
          <p:nvPr/>
        </p:nvSpPr>
        <p:spPr>
          <a:xfrm>
            <a:off x="1725105" y="169682"/>
            <a:ext cx="7711126" cy="584775"/>
          </a:xfrm>
          <a:prstGeom prst="rect">
            <a:avLst/>
          </a:prstGeom>
          <a:noFill/>
        </p:spPr>
        <p:txBody>
          <a:bodyPr wrap="square" rtlCol="0">
            <a:spAutoFit/>
          </a:bodyPr>
          <a:lstStyle/>
          <a:p>
            <a:pPr algn="ctr"/>
            <a:r>
              <a:rPr lang="en-US" sz="3200" dirty="0">
                <a:solidFill>
                  <a:srgbClr val="7030A0"/>
                </a:solidFill>
              </a:rPr>
              <a:t>What are you investigating?</a:t>
            </a:r>
          </a:p>
        </p:txBody>
      </p:sp>
    </p:spTree>
    <p:extLst>
      <p:ext uri="{BB962C8B-B14F-4D97-AF65-F5344CB8AC3E}">
        <p14:creationId xmlns:p14="http://schemas.microsoft.com/office/powerpoint/2010/main" val="15104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boathalf full">
            <a:extLst>
              <a:ext uri="{FF2B5EF4-FFF2-40B4-BE49-F238E27FC236}">
                <a16:creationId xmlns:a16="http://schemas.microsoft.com/office/drawing/2014/main" id="{44E6A7A5-14AE-4474-A4B4-B4CCBA8F89B7}"/>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821095" y="1050165"/>
            <a:ext cx="5055450" cy="5052055"/>
          </a:xfrm>
          <a:noFill/>
          <a:ln/>
        </p:spPr>
      </p:pic>
      <p:sp>
        <p:nvSpPr>
          <p:cNvPr id="254979" name="Rectangle 3">
            <a:extLst>
              <a:ext uri="{FF2B5EF4-FFF2-40B4-BE49-F238E27FC236}">
                <a16:creationId xmlns:a16="http://schemas.microsoft.com/office/drawing/2014/main" id="{043C8E07-8D45-4B9B-BFEA-6B301E5D44A5}"/>
              </a:ext>
            </a:extLst>
          </p:cNvPr>
          <p:cNvSpPr>
            <a:spLocks noChangeArrowheads="1"/>
          </p:cNvSpPr>
          <p:nvPr/>
        </p:nvSpPr>
        <p:spPr bwMode="auto">
          <a:xfrm>
            <a:off x="-152400" y="0"/>
            <a:ext cx="36042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a:solidFill>
                  <a:srgbClr val="7030A0"/>
                </a:solidFill>
              </a:rPr>
              <a:t>The Results</a:t>
            </a:r>
          </a:p>
        </p:txBody>
      </p:sp>
      <p:sp>
        <p:nvSpPr>
          <p:cNvPr id="254980" name="Rectangle 4">
            <a:extLst>
              <a:ext uri="{FF2B5EF4-FFF2-40B4-BE49-F238E27FC236}">
                <a16:creationId xmlns:a16="http://schemas.microsoft.com/office/drawing/2014/main" id="{FBD7372C-3A26-41E2-BB63-D4332546854D}"/>
              </a:ext>
            </a:extLst>
          </p:cNvPr>
          <p:cNvSpPr>
            <a:spLocks noGrp="1" noChangeArrowheads="1"/>
          </p:cNvSpPr>
          <p:nvPr>
            <p:ph type="body" sz="half" idx="2"/>
          </p:nvPr>
        </p:nvSpPr>
        <p:spPr>
          <a:xfrm>
            <a:off x="6242180" y="914400"/>
            <a:ext cx="4154360" cy="5656265"/>
          </a:xfrm>
          <a:noFill/>
          <a:ln/>
        </p:spPr>
        <p:txBody>
          <a:bodyPr>
            <a:normAutofit/>
          </a:bodyPr>
          <a:lstStyle/>
          <a:p>
            <a:pPr>
              <a:lnSpc>
                <a:spcPct val="80000"/>
              </a:lnSpc>
            </a:pPr>
            <a:r>
              <a:rPr lang="en-US" altLang="en-US" sz="2000" dirty="0"/>
              <a:t>Lives Saved: 	  705</a:t>
            </a:r>
          </a:p>
          <a:p>
            <a:pPr>
              <a:lnSpc>
                <a:spcPct val="80000"/>
              </a:lnSpc>
            </a:pPr>
            <a:r>
              <a:rPr lang="en-US" altLang="en-US" sz="2000" dirty="0"/>
              <a:t>Lives Lost: 	1500</a:t>
            </a:r>
          </a:p>
          <a:p>
            <a:pPr>
              <a:lnSpc>
                <a:spcPct val="80000"/>
              </a:lnSpc>
              <a:buFontTx/>
              <a:buNone/>
            </a:pPr>
            <a:endParaRPr lang="en-US" altLang="en-US" sz="700" dirty="0"/>
          </a:p>
          <a:p>
            <a:pPr>
              <a:lnSpc>
                <a:spcPct val="80000"/>
              </a:lnSpc>
            </a:pPr>
            <a:r>
              <a:rPr lang="en-US" altLang="en-US" sz="1600" dirty="0"/>
              <a:t>Total passengers         	  2,205</a:t>
            </a:r>
          </a:p>
          <a:p>
            <a:pPr>
              <a:lnSpc>
                <a:spcPct val="80000"/>
              </a:lnSpc>
            </a:pPr>
            <a:r>
              <a:rPr lang="en-US" altLang="en-US" sz="1600" dirty="0"/>
              <a:t>Max Lifeboat Capacity	  1,600</a:t>
            </a:r>
          </a:p>
          <a:p>
            <a:pPr>
              <a:lnSpc>
                <a:spcPct val="80000"/>
              </a:lnSpc>
            </a:pPr>
            <a:endParaRPr lang="en-US" altLang="en-US" sz="1600" dirty="0"/>
          </a:p>
          <a:p>
            <a:pPr>
              <a:lnSpc>
                <a:spcPct val="80000"/>
              </a:lnSpc>
            </a:pPr>
            <a:r>
              <a:rPr lang="en-US" altLang="en-US" sz="1600" dirty="0"/>
              <a:t>It wasn’t until 45 minutes after the collision that officers commenced preparing the lifeboats </a:t>
            </a:r>
          </a:p>
          <a:p>
            <a:pPr>
              <a:lnSpc>
                <a:spcPct val="80000"/>
              </a:lnSpc>
            </a:pPr>
            <a:r>
              <a:rPr lang="en-US" altLang="en-US" sz="1600" dirty="0"/>
              <a:t>Twenty lifeboats were launched</a:t>
            </a:r>
          </a:p>
          <a:p>
            <a:pPr>
              <a:lnSpc>
                <a:spcPct val="80000"/>
              </a:lnSpc>
            </a:pPr>
            <a:r>
              <a:rPr lang="en-US" altLang="en-US" sz="1600" dirty="0"/>
              <a:t>Officers feared that the ship’s davits &amp; winches would not hold the weight of the recommended 70 people</a:t>
            </a:r>
          </a:p>
          <a:p>
            <a:pPr>
              <a:lnSpc>
                <a:spcPct val="80000"/>
              </a:lnSpc>
            </a:pPr>
            <a:r>
              <a:rPr lang="en-US" altLang="en-US" sz="1600" dirty="0"/>
              <a:t>All but the last few lifeboats floated were half-filled</a:t>
            </a:r>
          </a:p>
          <a:p>
            <a:pPr>
              <a:lnSpc>
                <a:spcPct val="80000"/>
              </a:lnSpc>
            </a:pPr>
            <a:r>
              <a:rPr lang="en-US" altLang="en-US" sz="1600" dirty="0"/>
              <a:t>It is a fact that had the Officers filled the lifeboats per their specification an additional 600+ people could have been saved.</a:t>
            </a:r>
          </a:p>
        </p:txBody>
      </p:sp>
    </p:spTree>
    <p:extLst>
      <p:ext uri="{BB962C8B-B14F-4D97-AF65-F5344CB8AC3E}">
        <p14:creationId xmlns:p14="http://schemas.microsoft.com/office/powerpoint/2010/main" val="1682307450"/>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A6CB-DAAE-4A80-9052-7E143E04BE64}"/>
              </a:ext>
            </a:extLst>
          </p:cNvPr>
          <p:cNvSpPr>
            <a:spLocks noGrp="1"/>
          </p:cNvSpPr>
          <p:nvPr>
            <p:ph type="title"/>
          </p:nvPr>
        </p:nvSpPr>
        <p:spPr>
          <a:xfrm>
            <a:off x="240631" y="168443"/>
            <a:ext cx="11730789" cy="719063"/>
          </a:xfrm>
        </p:spPr>
        <p:txBody>
          <a:bodyPr/>
          <a:lstStyle/>
          <a:p>
            <a:r>
              <a:rPr lang="en-US" dirty="0">
                <a:solidFill>
                  <a:srgbClr val="7030A0"/>
                </a:solidFill>
              </a:rPr>
              <a:t>Changes made from Titanic Incident Investigation</a:t>
            </a:r>
          </a:p>
        </p:txBody>
      </p:sp>
      <p:sp>
        <p:nvSpPr>
          <p:cNvPr id="3" name="Slide Number Placeholder 2">
            <a:extLst>
              <a:ext uri="{FF2B5EF4-FFF2-40B4-BE49-F238E27FC236}">
                <a16:creationId xmlns:a16="http://schemas.microsoft.com/office/drawing/2014/main" id="{06FFC794-DC3B-4704-A78E-23B88304C415}"/>
              </a:ext>
            </a:extLst>
          </p:cNvPr>
          <p:cNvSpPr>
            <a:spLocks noGrp="1"/>
          </p:cNvSpPr>
          <p:nvPr>
            <p:ph type="sldNum" sz="quarter" idx="10"/>
          </p:nvPr>
        </p:nvSpPr>
        <p:spPr/>
        <p:txBody>
          <a:bodyPr/>
          <a:lstStyle/>
          <a:p>
            <a:pPr algn="r"/>
            <a:fld id="{8FB4CE90-470A-43E3-A052-3E8AD880B4A5}" type="slidenum">
              <a:rPr lang="en-US" smtClean="0"/>
              <a:pPr algn="r"/>
              <a:t>41</a:t>
            </a:fld>
            <a:endParaRPr lang="en-US"/>
          </a:p>
        </p:txBody>
      </p:sp>
      <p:sp>
        <p:nvSpPr>
          <p:cNvPr id="4" name="Footer Placeholder 3">
            <a:extLst>
              <a:ext uri="{FF2B5EF4-FFF2-40B4-BE49-F238E27FC236}">
                <a16:creationId xmlns:a16="http://schemas.microsoft.com/office/drawing/2014/main" id="{4E7EEBD3-1812-4E5B-9A0F-C6F4B06C79BB}"/>
              </a:ext>
            </a:extLst>
          </p:cNvPr>
          <p:cNvSpPr>
            <a:spLocks noGrp="1"/>
          </p:cNvSpPr>
          <p:nvPr>
            <p:ph type="ftr" sz="quarter" idx="11"/>
          </p:nvPr>
        </p:nvSpPr>
        <p:spPr/>
        <p:txBody>
          <a:bodyPr/>
          <a:lstStyle/>
          <a:p>
            <a:pPr algn="ctr">
              <a:lnSpc>
                <a:spcPct val="90000"/>
              </a:lnSpc>
              <a:spcBef>
                <a:spcPts val="1000"/>
              </a:spcBef>
            </a:pPr>
            <a:r>
              <a:rPr lang="en-US"/>
              <a:t>Confidential &amp; Proprietary – Not for Distribution</a:t>
            </a:r>
            <a:endParaRPr lang="en-US" dirty="0"/>
          </a:p>
        </p:txBody>
      </p:sp>
      <p:sp>
        <p:nvSpPr>
          <p:cNvPr id="5" name="Content Placeholder 4">
            <a:extLst>
              <a:ext uri="{FF2B5EF4-FFF2-40B4-BE49-F238E27FC236}">
                <a16:creationId xmlns:a16="http://schemas.microsoft.com/office/drawing/2014/main" id="{0FC8E01F-0487-4C0B-90F9-ADB46BAF8EC1}"/>
              </a:ext>
            </a:extLst>
          </p:cNvPr>
          <p:cNvSpPr>
            <a:spLocks noGrp="1"/>
          </p:cNvSpPr>
          <p:nvPr>
            <p:ph sz="quarter" idx="12"/>
          </p:nvPr>
        </p:nvSpPr>
        <p:spPr>
          <a:xfrm>
            <a:off x="241300" y="887507"/>
            <a:ext cx="11734800" cy="5262282"/>
          </a:xfrm>
        </p:spPr>
        <p:txBody>
          <a:bodyPr>
            <a:normAutofit lnSpcReduction="10000"/>
          </a:bodyPr>
          <a:lstStyle/>
          <a:p>
            <a:r>
              <a:rPr lang="en-US" dirty="0"/>
              <a:t>Ship designs – verified standards and materials, Bulkhead compartments raised higher above water lines, water-tight compartment design changes.</a:t>
            </a:r>
          </a:p>
          <a:p>
            <a:r>
              <a:rPr lang="en-US" dirty="0"/>
              <a:t>Lifeboats and Life jacket changes – enough for all passengers and crew on ships.</a:t>
            </a:r>
          </a:p>
          <a:p>
            <a:r>
              <a:rPr lang="en-US" dirty="0"/>
              <a:t>Required Muster Drills</a:t>
            </a:r>
          </a:p>
          <a:p>
            <a:r>
              <a:rPr lang="en-US" dirty="0"/>
              <a:t>Adequate distribution on crew assigned to each Lifeboat, and crew trained on emergency and evacuation procedures.</a:t>
            </a:r>
          </a:p>
          <a:p>
            <a:r>
              <a:rPr lang="en-US" dirty="0"/>
              <a:t>Radio Act of 1912 – radio operators covering 24 hours a day, training on equipment, message prioritization procedures.</a:t>
            </a:r>
          </a:p>
          <a:p>
            <a:r>
              <a:rPr lang="en-US" dirty="0"/>
              <a:t>Ice Patrol – Initiated in 1914 – to better identify ice in maritime waters.</a:t>
            </a:r>
          </a:p>
          <a:p>
            <a:r>
              <a:rPr lang="en-US" dirty="0"/>
              <a:t>Life Insurance &amp; Liability to owners – for value of ship/trip</a:t>
            </a:r>
          </a:p>
        </p:txBody>
      </p:sp>
    </p:spTree>
    <p:extLst>
      <p:ext uri="{BB962C8B-B14F-4D97-AF65-F5344CB8AC3E}">
        <p14:creationId xmlns:p14="http://schemas.microsoft.com/office/powerpoint/2010/main" val="2612602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C888-2148-4B39-8E3B-4BA52A918994}"/>
              </a:ext>
            </a:extLst>
          </p:cNvPr>
          <p:cNvSpPr>
            <a:spLocks noGrp="1"/>
          </p:cNvSpPr>
          <p:nvPr>
            <p:ph type="title"/>
          </p:nvPr>
        </p:nvSpPr>
        <p:spPr>
          <a:xfrm>
            <a:off x="320511" y="168443"/>
            <a:ext cx="11650909" cy="582134"/>
          </a:xfrm>
        </p:spPr>
        <p:txBody>
          <a:bodyPr>
            <a:normAutofit fontScale="90000"/>
          </a:bodyPr>
          <a:lstStyle/>
          <a:p>
            <a:r>
              <a:rPr lang="en-US" sz="3600" dirty="0">
                <a:solidFill>
                  <a:srgbClr val="7030A0"/>
                </a:solidFill>
              </a:rPr>
              <a:t>Some of the items resulting from Titanic investigation</a:t>
            </a:r>
          </a:p>
        </p:txBody>
      </p:sp>
      <p:sp>
        <p:nvSpPr>
          <p:cNvPr id="3" name="Footer Placeholder 2">
            <a:extLst>
              <a:ext uri="{FF2B5EF4-FFF2-40B4-BE49-F238E27FC236}">
                <a16:creationId xmlns:a16="http://schemas.microsoft.com/office/drawing/2014/main" id="{E08FE545-FE54-4A10-BC60-F5215C0B2E87}"/>
              </a:ext>
            </a:extLst>
          </p:cNvPr>
          <p:cNvSpPr>
            <a:spLocks noGrp="1"/>
          </p:cNvSpPr>
          <p:nvPr>
            <p:ph type="ftr" sz="quarter" idx="10"/>
          </p:nvPr>
        </p:nvSpPr>
        <p:spPr/>
        <p:txBody>
          <a:bodyPr/>
          <a:lstStyle/>
          <a:p>
            <a:pPr algn="ctr">
              <a:lnSpc>
                <a:spcPct val="90000"/>
              </a:lnSpc>
              <a:spcBef>
                <a:spcPts val="1000"/>
              </a:spcBef>
            </a:pPr>
            <a:r>
              <a:rPr lang="en-US"/>
              <a:t>Confidential &amp; Proprietary – Not for Distribution</a:t>
            </a:r>
            <a:endParaRPr lang="en-US" dirty="0"/>
          </a:p>
        </p:txBody>
      </p:sp>
      <p:sp>
        <p:nvSpPr>
          <p:cNvPr id="4" name="Slide Number Placeholder 3">
            <a:extLst>
              <a:ext uri="{FF2B5EF4-FFF2-40B4-BE49-F238E27FC236}">
                <a16:creationId xmlns:a16="http://schemas.microsoft.com/office/drawing/2014/main" id="{F86923A4-0D45-4AF8-8A5D-B4A981002C5B}"/>
              </a:ext>
            </a:extLst>
          </p:cNvPr>
          <p:cNvSpPr>
            <a:spLocks noGrp="1"/>
          </p:cNvSpPr>
          <p:nvPr>
            <p:ph type="sldNum" sz="quarter" idx="11"/>
          </p:nvPr>
        </p:nvSpPr>
        <p:spPr/>
        <p:txBody>
          <a:bodyPr/>
          <a:lstStyle/>
          <a:p>
            <a:pPr algn="r"/>
            <a:fld id="{8FB4CE90-470A-43E3-A052-3E8AD880B4A5}" type="slidenum">
              <a:rPr lang="en-US" smtClean="0"/>
              <a:pPr algn="r"/>
              <a:t>42</a:t>
            </a:fld>
            <a:endParaRPr lang="en-US"/>
          </a:p>
        </p:txBody>
      </p:sp>
      <p:pic>
        <p:nvPicPr>
          <p:cNvPr id="5" name="Picture 2" descr="C:\My Data\N0156968\Desktop\My Docs#2\My Pictures\Cruise May 2010\Cruise trip, Miami &amp; Ship times_5-2 to 5-9-10\Mom\IMG_0342-Doug&amp;Mini on Cruise Ship-Miami,FL_5-2-10.JPG">
            <a:extLst>
              <a:ext uri="{FF2B5EF4-FFF2-40B4-BE49-F238E27FC236}">
                <a16:creationId xmlns:a16="http://schemas.microsoft.com/office/drawing/2014/main" id="{71DECD20-815C-4616-997C-87FC288C3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339" y="4065930"/>
            <a:ext cx="2721990" cy="204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sign&#10;&#10;Description generated with very high confidence">
            <a:extLst>
              <a:ext uri="{FF2B5EF4-FFF2-40B4-BE49-F238E27FC236}">
                <a16:creationId xmlns:a16="http://schemas.microsoft.com/office/drawing/2014/main" id="{AFD66319-8168-4C91-B0A6-83B42BB917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049161" y="3707466"/>
            <a:ext cx="2881032" cy="1920688"/>
          </a:xfrm>
          <a:prstGeom prst="rect">
            <a:avLst/>
          </a:prstGeom>
        </p:spPr>
      </p:pic>
      <p:pic>
        <p:nvPicPr>
          <p:cNvPr id="9" name="Picture 8" descr="A picture containing indoor, transport, plane, building&#10;&#10;Description generated with high confidence">
            <a:extLst>
              <a:ext uri="{FF2B5EF4-FFF2-40B4-BE49-F238E27FC236}">
                <a16:creationId xmlns:a16="http://schemas.microsoft.com/office/drawing/2014/main" id="{CECD192D-F167-485A-B2F5-57BD9E9DC8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9155" y="1335119"/>
            <a:ext cx="5934636" cy="4450977"/>
          </a:xfrm>
          <a:prstGeom prst="rect">
            <a:avLst/>
          </a:prstGeom>
        </p:spPr>
      </p:pic>
      <p:pic>
        <p:nvPicPr>
          <p:cNvPr id="11" name="Picture 10" descr="A group of people standing in front of a store&#10;&#10;Description generated with very high confidence">
            <a:extLst>
              <a:ext uri="{FF2B5EF4-FFF2-40B4-BE49-F238E27FC236}">
                <a16:creationId xmlns:a16="http://schemas.microsoft.com/office/drawing/2014/main" id="{6D89897D-0692-44B6-9399-5B54C9AD1F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317" y="849624"/>
            <a:ext cx="3998259" cy="2998694"/>
          </a:xfrm>
          <a:prstGeom prst="rect">
            <a:avLst/>
          </a:prstGeom>
        </p:spPr>
      </p:pic>
    </p:spTree>
    <p:extLst>
      <p:ext uri="{BB962C8B-B14F-4D97-AF65-F5344CB8AC3E}">
        <p14:creationId xmlns:p14="http://schemas.microsoft.com/office/powerpoint/2010/main" val="1182747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2AD902-3387-46A3-9CD1-0D9682D6BC94}"/>
              </a:ext>
            </a:extLst>
          </p:cNvPr>
          <p:cNvSpPr>
            <a:spLocks noGrp="1"/>
          </p:cNvSpPr>
          <p:nvPr>
            <p:ph type="ftr" sz="quarter" idx="10"/>
          </p:nvPr>
        </p:nvSpPr>
        <p:spPr/>
        <p:txBody>
          <a:bodyPr/>
          <a:lstStyle/>
          <a:p>
            <a:endParaRPr lang="en-US" altLang="en-US" dirty="0"/>
          </a:p>
        </p:txBody>
      </p:sp>
      <p:sp>
        <p:nvSpPr>
          <p:cNvPr id="257026" name="Rectangle 2">
            <a:extLst>
              <a:ext uri="{FF2B5EF4-FFF2-40B4-BE49-F238E27FC236}">
                <a16:creationId xmlns:a16="http://schemas.microsoft.com/office/drawing/2014/main" id="{99EA198E-6C11-409B-B26B-65C07D13B930}"/>
              </a:ext>
            </a:extLst>
          </p:cNvPr>
          <p:cNvSpPr>
            <a:spLocks noGrp="1" noChangeArrowheads="1"/>
          </p:cNvSpPr>
          <p:nvPr>
            <p:ph type="body" sz="half" idx="1"/>
          </p:nvPr>
        </p:nvSpPr>
        <p:spPr>
          <a:xfrm>
            <a:off x="2209800" y="2286001"/>
            <a:ext cx="7405688" cy="1158875"/>
          </a:xfrm>
          <a:noFill/>
          <a:ln/>
        </p:spPr>
        <p:txBody>
          <a:bodyPr>
            <a:normAutofit/>
          </a:bodyPr>
          <a:lstStyle/>
          <a:p>
            <a:pPr algn="ctr">
              <a:buFontTx/>
              <a:buNone/>
            </a:pPr>
            <a:r>
              <a:rPr lang="en-US" altLang="en-US" sz="3600" b="1" i="1" dirty="0">
                <a:latin typeface="Arial" panose="020B0604020202020204" pitchFamily="34" charset="0"/>
              </a:rPr>
              <a:t>“Safety outweighing every other consideration”</a:t>
            </a:r>
          </a:p>
        </p:txBody>
      </p:sp>
      <p:sp>
        <p:nvSpPr>
          <p:cNvPr id="257027" name="Rectangle 3">
            <a:extLst>
              <a:ext uri="{FF2B5EF4-FFF2-40B4-BE49-F238E27FC236}">
                <a16:creationId xmlns:a16="http://schemas.microsoft.com/office/drawing/2014/main" id="{FD53D945-4F4C-44A9-8467-5CF96CF4ED71}"/>
              </a:ext>
            </a:extLst>
          </p:cNvPr>
          <p:cNvSpPr>
            <a:spLocks noChangeArrowheads="1"/>
          </p:cNvSpPr>
          <p:nvPr/>
        </p:nvSpPr>
        <p:spPr bwMode="auto">
          <a:xfrm>
            <a:off x="1138335" y="3994151"/>
            <a:ext cx="9339943"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Garamond" panose="02020404030301010803" pitchFamily="18" charset="0"/>
              </a:defRPr>
            </a:lvl1pPr>
            <a:lvl2pPr marL="742950" indent="-285750">
              <a:spcBef>
                <a:spcPct val="20000"/>
              </a:spcBef>
              <a:buChar char="–"/>
              <a:defRPr sz="2400">
                <a:solidFill>
                  <a:schemeClr val="tx1"/>
                </a:solidFill>
                <a:latin typeface="Garamond" panose="02020404030301010803" pitchFamily="18" charset="0"/>
              </a:defRPr>
            </a:lvl2pPr>
            <a:lvl3pPr marL="1143000" indent="-228600">
              <a:spcBef>
                <a:spcPct val="20000"/>
              </a:spcBef>
              <a:buChar char="•"/>
              <a:defRPr sz="2000">
                <a:solidFill>
                  <a:schemeClr val="tx1"/>
                </a:solidFill>
                <a:latin typeface="Garamond" panose="02020404030301010803" pitchFamily="18" charset="0"/>
              </a:defRPr>
            </a:lvl3pPr>
            <a:lvl4pPr marL="1600200" indent="-228600">
              <a:spcBef>
                <a:spcPct val="20000"/>
              </a:spcBef>
              <a:buChar char="–"/>
              <a:defRPr>
                <a:solidFill>
                  <a:schemeClr val="tx1"/>
                </a:solidFill>
                <a:latin typeface="Garamond" panose="02020404030301010803" pitchFamily="18" charset="0"/>
              </a:defRPr>
            </a:lvl4pPr>
            <a:lvl5pPr marL="2057400" indent="-228600">
              <a:spcBef>
                <a:spcPct val="20000"/>
              </a:spcBef>
              <a:buChar char="»"/>
              <a:defRPr>
                <a:solidFill>
                  <a:schemeClr val="tx1"/>
                </a:solidFill>
                <a:latin typeface="Garamond" panose="02020404030301010803" pitchFamily="18" charset="0"/>
              </a:defRPr>
            </a:lvl5pPr>
            <a:lvl6pPr marL="2514600" indent="-228600" fontAlgn="base">
              <a:spcBef>
                <a:spcPct val="20000"/>
              </a:spcBef>
              <a:spcAft>
                <a:spcPct val="0"/>
              </a:spcAft>
              <a:buChar char="»"/>
              <a:defRPr>
                <a:solidFill>
                  <a:schemeClr val="tx1"/>
                </a:solidFill>
                <a:latin typeface="Garamond" panose="02020404030301010803" pitchFamily="18" charset="0"/>
              </a:defRPr>
            </a:lvl6pPr>
            <a:lvl7pPr marL="2971800" indent="-228600" fontAlgn="base">
              <a:spcBef>
                <a:spcPct val="20000"/>
              </a:spcBef>
              <a:spcAft>
                <a:spcPct val="0"/>
              </a:spcAft>
              <a:buChar char="»"/>
              <a:defRPr>
                <a:solidFill>
                  <a:schemeClr val="tx1"/>
                </a:solidFill>
                <a:latin typeface="Garamond" panose="02020404030301010803" pitchFamily="18" charset="0"/>
              </a:defRPr>
            </a:lvl7pPr>
            <a:lvl8pPr marL="3429000" indent="-228600" fontAlgn="base">
              <a:spcBef>
                <a:spcPct val="20000"/>
              </a:spcBef>
              <a:spcAft>
                <a:spcPct val="0"/>
              </a:spcAft>
              <a:buChar char="»"/>
              <a:defRPr>
                <a:solidFill>
                  <a:schemeClr val="tx1"/>
                </a:solidFill>
                <a:latin typeface="Garamond" panose="02020404030301010803" pitchFamily="18" charset="0"/>
              </a:defRPr>
            </a:lvl8pPr>
            <a:lvl9pPr marL="3886200" indent="-228600" fontAlgn="base">
              <a:spcBef>
                <a:spcPct val="20000"/>
              </a:spcBef>
              <a:spcAft>
                <a:spcPct val="0"/>
              </a:spcAft>
              <a:buChar char="»"/>
              <a:defRPr>
                <a:solidFill>
                  <a:schemeClr val="tx1"/>
                </a:solidFill>
                <a:latin typeface="Garamond" panose="02020404030301010803" pitchFamily="18" charset="0"/>
              </a:defRPr>
            </a:lvl9pPr>
          </a:lstStyle>
          <a:p>
            <a:pPr algn="ctr">
              <a:buFontTx/>
              <a:buNone/>
            </a:pPr>
            <a:r>
              <a:rPr lang="en-US" altLang="en-US" dirty="0">
                <a:solidFill>
                  <a:schemeClr val="tx2"/>
                </a:solidFill>
                <a:latin typeface="Arial" panose="020B0604020202020204" pitchFamily="34" charset="0"/>
              </a:rPr>
              <a:t>This was the framed notice in the </a:t>
            </a:r>
          </a:p>
          <a:p>
            <a:pPr algn="ctr">
              <a:buFontTx/>
              <a:buNone/>
            </a:pPr>
            <a:r>
              <a:rPr lang="en-US" altLang="en-US" dirty="0">
                <a:solidFill>
                  <a:schemeClr val="tx2"/>
                </a:solidFill>
                <a:latin typeface="Arial" panose="020B0604020202020204" pitchFamily="34" charset="0"/>
              </a:rPr>
              <a:t>chart room of every White Star ocean liner in 1912!</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9316-C6CA-4EE0-8914-BF99F1ED4EE5}"/>
              </a:ext>
            </a:extLst>
          </p:cNvPr>
          <p:cNvSpPr/>
          <p:nvPr/>
        </p:nvSpPr>
        <p:spPr>
          <a:xfrm>
            <a:off x="3675433" y="3244334"/>
            <a:ext cx="4841133"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https://www.youtube.com/watch?v=FSGeskFzE0s</a:t>
            </a:r>
            <a:endParaRPr lang="en-US" dirty="0"/>
          </a:p>
        </p:txBody>
      </p:sp>
      <p:sp>
        <p:nvSpPr>
          <p:cNvPr id="3" name="Rectangle 2">
            <a:extLst>
              <a:ext uri="{FF2B5EF4-FFF2-40B4-BE49-F238E27FC236}">
                <a16:creationId xmlns:a16="http://schemas.microsoft.com/office/drawing/2014/main" id="{6E8F4311-DEB8-4B4E-A81B-4E1ECC755C61}"/>
              </a:ext>
            </a:extLst>
          </p:cNvPr>
          <p:cNvSpPr/>
          <p:nvPr/>
        </p:nvSpPr>
        <p:spPr>
          <a:xfrm>
            <a:off x="3047999" y="290917"/>
            <a:ext cx="6096000" cy="646331"/>
          </a:xfrm>
          <a:prstGeom prst="rect">
            <a:avLst/>
          </a:prstGeom>
        </p:spPr>
        <p:txBody>
          <a:bodyPr>
            <a:spAutoFit/>
          </a:bodyPr>
          <a:lstStyle/>
          <a:p>
            <a:pPr algn="ctr"/>
            <a:r>
              <a:rPr lang="en-US" b="1" dirty="0">
                <a:solidFill>
                  <a:srgbClr val="333333"/>
                </a:solidFill>
                <a:latin typeface="Arial" panose="020B0604020202020204" pitchFamily="34" charset="0"/>
                <a:ea typeface="Times New Roman" panose="02020603050405020304" pitchFamily="18" charset="0"/>
              </a:rPr>
              <a:t>It took two years to build the Titanic . . . </a:t>
            </a:r>
          </a:p>
          <a:p>
            <a:pPr algn="ctr"/>
            <a:r>
              <a:rPr lang="en-US" b="1" dirty="0">
                <a:solidFill>
                  <a:srgbClr val="333333"/>
                </a:solidFill>
                <a:latin typeface="Arial" panose="020B0604020202020204" pitchFamily="34" charset="0"/>
                <a:ea typeface="Times New Roman" panose="02020603050405020304" pitchFamily="18" charset="0"/>
              </a:rPr>
              <a:t>and 2 hours and 40 minutes to sink it.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170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5"/>
          </p:nvPr>
        </p:nvPicPr>
        <p:blipFill>
          <a:blip r:embed="rId3">
            <a:extLst>
              <a:ext uri="{28A0092B-C50C-407E-A947-70E740481C1C}">
                <a14:useLocalDpi xmlns:a14="http://schemas.microsoft.com/office/drawing/2010/main"/>
              </a:ext>
            </a:extLst>
          </a:blip>
          <a:stretch>
            <a:fillRect/>
          </a:stretch>
        </p:blipFill>
        <p:spPr>
          <a:xfrm>
            <a:off x="364495" y="13002"/>
            <a:ext cx="8497975" cy="6176783"/>
          </a:xfrm>
        </p:spPr>
      </p:pic>
      <p:sp>
        <p:nvSpPr>
          <p:cNvPr id="2" name="TextBox 1">
            <a:extLst>
              <a:ext uri="{FF2B5EF4-FFF2-40B4-BE49-F238E27FC236}">
                <a16:creationId xmlns:a16="http://schemas.microsoft.com/office/drawing/2014/main" id="{7DBD77C2-ACCF-45CF-B028-640A039EFEA3}"/>
              </a:ext>
            </a:extLst>
          </p:cNvPr>
          <p:cNvSpPr txBox="1"/>
          <p:nvPr/>
        </p:nvSpPr>
        <p:spPr>
          <a:xfrm rot="10800000" flipV="1">
            <a:off x="8924192" y="289191"/>
            <a:ext cx="3079906" cy="5270612"/>
          </a:xfrm>
          <a:prstGeom prst="rect">
            <a:avLst/>
          </a:prstGeom>
          <a:noFill/>
        </p:spPr>
        <p:txBody>
          <a:bodyPr wrap="square" rtlCol="0">
            <a:spAutoFit/>
          </a:bodyPr>
          <a:lstStyle/>
          <a:p>
            <a:r>
              <a:rPr lang="en-US" sz="2400" dirty="0"/>
              <a:t>W. Edwards Deming is commonly known for his management and systems teachings that influenced Toyota Motors Quality System.</a:t>
            </a:r>
          </a:p>
          <a:p>
            <a:endParaRPr lang="en-US" sz="2400" dirty="0"/>
          </a:p>
          <a:p>
            <a:r>
              <a:rPr lang="en-US" sz="2400" dirty="0"/>
              <a:t>His work and teachings continue to influence progressive companies around the world.</a:t>
            </a:r>
          </a:p>
        </p:txBody>
      </p:sp>
    </p:spTree>
    <p:extLst>
      <p:ext uri="{BB962C8B-B14F-4D97-AF65-F5344CB8AC3E}">
        <p14:creationId xmlns:p14="http://schemas.microsoft.com/office/powerpoint/2010/main" val="3548915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A1A5EB-53FC-4D25-9BDE-2F1AB03384F6}"/>
              </a:ext>
            </a:extLst>
          </p:cNvPr>
          <p:cNvSpPr>
            <a:spLocks noGrp="1"/>
          </p:cNvSpPr>
          <p:nvPr>
            <p:ph type="ftr" sz="quarter" idx="10"/>
          </p:nvPr>
        </p:nvSpPr>
        <p:spPr/>
        <p:txBody>
          <a:bodyPr/>
          <a:lstStyle/>
          <a:p>
            <a:pPr defTabSz="685800">
              <a:lnSpc>
                <a:spcPct val="90000"/>
              </a:lnSpc>
              <a:spcBef>
                <a:spcPts val="750"/>
              </a:spcBef>
              <a:defRPr/>
            </a:pPr>
            <a:r>
              <a:rPr lang="en-US" sz="1050">
                <a:solidFill>
                  <a:srgbClr val="B0B0B0"/>
                </a:solidFill>
                <a:latin typeface="Arial"/>
              </a:rPr>
              <a:t>Confidential &amp; Proprietary – Not for Distribution</a:t>
            </a:r>
            <a:endParaRPr lang="en-US" sz="1050" dirty="0">
              <a:solidFill>
                <a:srgbClr val="B0B0B0"/>
              </a:solidFill>
              <a:latin typeface="Arial"/>
            </a:endParaRPr>
          </a:p>
        </p:txBody>
      </p:sp>
      <p:sp>
        <p:nvSpPr>
          <p:cNvPr id="3" name="Slide Number Placeholder 2">
            <a:extLst>
              <a:ext uri="{FF2B5EF4-FFF2-40B4-BE49-F238E27FC236}">
                <a16:creationId xmlns:a16="http://schemas.microsoft.com/office/drawing/2014/main" id="{F4E8ABC2-6C0A-402D-86AB-83E7BF0A33D4}"/>
              </a:ext>
            </a:extLst>
          </p:cNvPr>
          <p:cNvSpPr>
            <a:spLocks noGrp="1"/>
          </p:cNvSpPr>
          <p:nvPr>
            <p:ph type="sldNum" sz="quarter" idx="11"/>
          </p:nvPr>
        </p:nvSpPr>
        <p:spPr>
          <a:xfrm>
            <a:off x="13906501" y="6370639"/>
            <a:ext cx="628656" cy="230832"/>
          </a:xfrm>
        </p:spPr>
        <p:txBody>
          <a:bodyPr/>
          <a:lstStyle/>
          <a:p>
            <a:pPr defTabSz="685800">
              <a:defRPr/>
            </a:pPr>
            <a:fld id="{8FB4CE90-470A-43E3-A052-3E8AD880B4A5}" type="slidenum">
              <a:rPr lang="en-US" sz="900">
                <a:solidFill>
                  <a:srgbClr val="B0B0B0"/>
                </a:solidFill>
                <a:latin typeface="Arial"/>
              </a:rPr>
              <a:pPr defTabSz="685800">
                <a:defRPr/>
              </a:pPr>
              <a:t>46</a:t>
            </a:fld>
            <a:endParaRPr lang="en-US" sz="900">
              <a:solidFill>
                <a:srgbClr val="B0B0B0"/>
              </a:solidFill>
              <a:latin typeface="Arial"/>
            </a:endParaRPr>
          </a:p>
        </p:txBody>
      </p:sp>
      <p:pic>
        <p:nvPicPr>
          <p:cNvPr id="6" name="Content Placeholder 3">
            <a:extLst>
              <a:ext uri="{FF2B5EF4-FFF2-40B4-BE49-F238E27FC236}">
                <a16:creationId xmlns:a16="http://schemas.microsoft.com/office/drawing/2014/main" id="{85A2E0FB-BE24-4577-8B0C-2BC6409F32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860" y="716366"/>
            <a:ext cx="8727123" cy="5526172"/>
          </a:xfrm>
          <a:prstGeom prst="rect">
            <a:avLst/>
          </a:prstGeom>
        </p:spPr>
      </p:pic>
      <p:pic>
        <p:nvPicPr>
          <p:cNvPr id="7" name="Picture 6">
            <a:extLst>
              <a:ext uri="{FF2B5EF4-FFF2-40B4-BE49-F238E27FC236}">
                <a16:creationId xmlns:a16="http://schemas.microsoft.com/office/drawing/2014/main" id="{79F03985-7939-4D32-85D6-FEDF33009E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56" t="10370" r="5035" b="6370"/>
          <a:stretch/>
        </p:blipFill>
        <p:spPr>
          <a:xfrm>
            <a:off x="8361178" y="994346"/>
            <a:ext cx="1596125" cy="1419340"/>
          </a:xfrm>
          <a:prstGeom prst="rect">
            <a:avLst/>
          </a:prstGeom>
        </p:spPr>
      </p:pic>
      <p:sp>
        <p:nvSpPr>
          <p:cNvPr id="2" name="TextBox 1">
            <a:extLst>
              <a:ext uri="{FF2B5EF4-FFF2-40B4-BE49-F238E27FC236}">
                <a16:creationId xmlns:a16="http://schemas.microsoft.com/office/drawing/2014/main" id="{D30AAFB1-97F2-4D30-A470-D26886DCD0E8}"/>
              </a:ext>
            </a:extLst>
          </p:cNvPr>
          <p:cNvSpPr txBox="1"/>
          <p:nvPr/>
        </p:nvSpPr>
        <p:spPr>
          <a:xfrm>
            <a:off x="91440" y="17100"/>
            <a:ext cx="10195561" cy="646331"/>
          </a:xfrm>
          <a:prstGeom prst="rect">
            <a:avLst/>
          </a:prstGeom>
          <a:noFill/>
        </p:spPr>
        <p:txBody>
          <a:bodyPr wrap="square" rtlCol="0">
            <a:spAutoFit/>
          </a:bodyPr>
          <a:lstStyle/>
          <a:p>
            <a:pPr algn="l"/>
            <a:r>
              <a:rPr lang="en-US" sz="3600" dirty="0">
                <a:solidFill>
                  <a:srgbClr val="1A1446"/>
                </a:solidFill>
                <a:latin typeface="Rockwell" panose="02060603020205020403" pitchFamily="18" charset="0"/>
              </a:rPr>
              <a:t>The Loss Cost Stream – Systems Thinking</a:t>
            </a:r>
          </a:p>
        </p:txBody>
      </p:sp>
      <p:sp>
        <p:nvSpPr>
          <p:cNvPr id="5" name="TextBox 4">
            <a:extLst>
              <a:ext uri="{FF2B5EF4-FFF2-40B4-BE49-F238E27FC236}">
                <a16:creationId xmlns:a16="http://schemas.microsoft.com/office/drawing/2014/main" id="{13BF851E-941E-4CE9-B965-08DD16C2F051}"/>
              </a:ext>
            </a:extLst>
          </p:cNvPr>
          <p:cNvSpPr txBox="1"/>
          <p:nvPr/>
        </p:nvSpPr>
        <p:spPr>
          <a:xfrm>
            <a:off x="9113983" y="2587636"/>
            <a:ext cx="3078017" cy="2677656"/>
          </a:xfrm>
          <a:prstGeom prst="rect">
            <a:avLst/>
          </a:prstGeom>
          <a:noFill/>
        </p:spPr>
        <p:txBody>
          <a:bodyPr wrap="square" rtlCol="0">
            <a:spAutoFit/>
          </a:bodyPr>
          <a:lstStyle/>
          <a:p>
            <a:r>
              <a:rPr lang="en-US" sz="2400" dirty="0"/>
              <a:t>If efforts are mostly damage control, there is little time to work on process control, reducing risk and improving systems.</a:t>
            </a:r>
          </a:p>
        </p:txBody>
      </p:sp>
    </p:spTree>
    <p:extLst>
      <p:ext uri="{BB962C8B-B14F-4D97-AF65-F5344CB8AC3E}">
        <p14:creationId xmlns:p14="http://schemas.microsoft.com/office/powerpoint/2010/main" val="835630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A81729F-947C-4C5E-9003-C1FE5CFFAAB9}"/>
              </a:ext>
            </a:extLst>
          </p:cNvPr>
          <p:cNvSpPr>
            <a:spLocks noGrp="1" noChangeArrowheads="1"/>
          </p:cNvSpPr>
          <p:nvPr>
            <p:ph type="title"/>
          </p:nvPr>
        </p:nvSpPr>
        <p:spPr bwMode="auto">
          <a:xfrm>
            <a:off x="343072" y="134209"/>
            <a:ext cx="6237022" cy="66589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normAutofit/>
          </a:bodyPr>
          <a:lstStyle/>
          <a:p>
            <a:pPr algn="ctr"/>
            <a:r>
              <a:rPr lang="en-US" altLang="en-US" sz="3600" dirty="0">
                <a:solidFill>
                  <a:srgbClr val="1A1446"/>
                </a:solidFill>
              </a:rPr>
              <a:t>System Components of Risk</a:t>
            </a:r>
          </a:p>
        </p:txBody>
      </p:sp>
      <p:sp>
        <p:nvSpPr>
          <p:cNvPr id="621571" name="Rectangle 3">
            <a:extLst>
              <a:ext uri="{FF2B5EF4-FFF2-40B4-BE49-F238E27FC236}">
                <a16:creationId xmlns:a16="http://schemas.microsoft.com/office/drawing/2014/main" id="{8E46336D-0880-49A7-A0F8-930C83CEB715}"/>
              </a:ext>
            </a:extLst>
          </p:cNvPr>
          <p:cNvSpPr>
            <a:spLocks noGrp="1" noChangeArrowheads="1"/>
          </p:cNvSpPr>
          <p:nvPr>
            <p:ph type="body" idx="1"/>
          </p:nvPr>
        </p:nvSpPr>
        <p:spPr bwMode="auto">
          <a:xfrm>
            <a:off x="1485900" y="1326776"/>
            <a:ext cx="8648702" cy="476922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dirty="0">
                <a:solidFill>
                  <a:schemeClr val="tx1"/>
                </a:solidFill>
              </a:rPr>
              <a:t>Environment</a:t>
            </a:r>
          </a:p>
          <a:p>
            <a:pPr lvl="1"/>
            <a:r>
              <a:rPr lang="en-US" altLang="en-US" sz="2800" dirty="0">
                <a:solidFill>
                  <a:schemeClr val="tx1"/>
                </a:solidFill>
              </a:rPr>
              <a:t>People don’t have the tools &amp; equipment they need to work productively</a:t>
            </a:r>
          </a:p>
          <a:p>
            <a:r>
              <a:rPr lang="en-US" altLang="en-US" dirty="0">
                <a:solidFill>
                  <a:srgbClr val="1A1446"/>
                </a:solidFill>
              </a:rPr>
              <a:t>Capability</a:t>
            </a:r>
          </a:p>
          <a:p>
            <a:pPr lvl="1"/>
            <a:r>
              <a:rPr lang="en-US" altLang="en-US" dirty="0">
                <a:solidFill>
                  <a:srgbClr val="1A1446"/>
                </a:solidFill>
              </a:rPr>
              <a:t>People don’t know or unable to do what should be done</a:t>
            </a:r>
          </a:p>
          <a:p>
            <a:r>
              <a:rPr lang="en-US" altLang="en-US" dirty="0">
                <a:solidFill>
                  <a:srgbClr val="1A1446"/>
                </a:solidFill>
              </a:rPr>
              <a:t>Motivation</a:t>
            </a:r>
          </a:p>
          <a:p>
            <a:pPr lvl="1"/>
            <a:r>
              <a:rPr lang="en-US" altLang="en-US" dirty="0">
                <a:solidFill>
                  <a:srgbClr val="1A1446"/>
                </a:solidFill>
              </a:rPr>
              <a:t>People don’t do what they need to do</a:t>
            </a:r>
          </a:p>
        </p:txBody>
      </p:sp>
      <p:grpSp>
        <p:nvGrpSpPr>
          <p:cNvPr id="621572" name="Group 4">
            <a:extLst>
              <a:ext uri="{FF2B5EF4-FFF2-40B4-BE49-F238E27FC236}">
                <a16:creationId xmlns:a16="http://schemas.microsoft.com/office/drawing/2014/main" id="{497860D8-BB8C-48D5-B422-971C054911C4}"/>
              </a:ext>
            </a:extLst>
          </p:cNvPr>
          <p:cNvGrpSpPr>
            <a:grpSpLocks/>
          </p:cNvGrpSpPr>
          <p:nvPr/>
        </p:nvGrpSpPr>
        <p:grpSpPr bwMode="auto">
          <a:xfrm>
            <a:off x="6135338" y="2152468"/>
            <a:ext cx="3232780" cy="628650"/>
            <a:chOff x="2714" y="966"/>
            <a:chExt cx="2156" cy="396"/>
          </a:xfrm>
        </p:grpSpPr>
        <p:grpSp>
          <p:nvGrpSpPr>
            <p:cNvPr id="621573" name="Group 5">
              <a:extLst>
                <a:ext uri="{FF2B5EF4-FFF2-40B4-BE49-F238E27FC236}">
                  <a16:creationId xmlns:a16="http://schemas.microsoft.com/office/drawing/2014/main" id="{04A07736-8665-4D11-B459-34587AF31A77}"/>
                </a:ext>
              </a:extLst>
            </p:cNvPr>
            <p:cNvGrpSpPr>
              <a:grpSpLocks/>
            </p:cNvGrpSpPr>
            <p:nvPr/>
          </p:nvGrpSpPr>
          <p:grpSpPr bwMode="auto">
            <a:xfrm>
              <a:off x="2860" y="1097"/>
              <a:ext cx="261" cy="104"/>
              <a:chOff x="2860" y="1097"/>
              <a:chExt cx="261" cy="104"/>
            </a:xfrm>
          </p:grpSpPr>
          <p:sp>
            <p:nvSpPr>
              <p:cNvPr id="621574" name="Freeform 6">
                <a:extLst>
                  <a:ext uri="{FF2B5EF4-FFF2-40B4-BE49-F238E27FC236}">
                    <a16:creationId xmlns:a16="http://schemas.microsoft.com/office/drawing/2014/main" id="{A4DFC5BF-FD7A-428C-BE7C-F1A15FA57F04}"/>
                  </a:ext>
                </a:extLst>
              </p:cNvPr>
              <p:cNvSpPr>
                <a:spLocks/>
              </p:cNvSpPr>
              <p:nvPr/>
            </p:nvSpPr>
            <p:spPr bwMode="auto">
              <a:xfrm>
                <a:off x="2975" y="1097"/>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1575" name="Group 7">
                <a:extLst>
                  <a:ext uri="{FF2B5EF4-FFF2-40B4-BE49-F238E27FC236}">
                    <a16:creationId xmlns:a16="http://schemas.microsoft.com/office/drawing/2014/main" id="{76AF5D8B-C7FA-47F7-800D-481A2A8E9F29}"/>
                  </a:ext>
                </a:extLst>
              </p:cNvPr>
              <p:cNvGrpSpPr>
                <a:grpSpLocks/>
              </p:cNvGrpSpPr>
              <p:nvPr/>
            </p:nvGrpSpPr>
            <p:grpSpPr bwMode="auto">
              <a:xfrm>
                <a:off x="2860" y="1097"/>
                <a:ext cx="261" cy="104"/>
                <a:chOff x="2860" y="1097"/>
                <a:chExt cx="261" cy="104"/>
              </a:xfrm>
            </p:grpSpPr>
            <p:sp>
              <p:nvSpPr>
                <p:cNvPr id="621576" name="Freeform 8">
                  <a:extLst>
                    <a:ext uri="{FF2B5EF4-FFF2-40B4-BE49-F238E27FC236}">
                      <a16:creationId xmlns:a16="http://schemas.microsoft.com/office/drawing/2014/main" id="{9DC7F7A2-D8E9-4A6E-9EBC-40CCDE312DBD}"/>
                    </a:ext>
                  </a:extLst>
                </p:cNvPr>
                <p:cNvSpPr>
                  <a:spLocks/>
                </p:cNvSpPr>
                <p:nvPr/>
              </p:nvSpPr>
              <p:spPr bwMode="auto">
                <a:xfrm>
                  <a:off x="2860" y="1097"/>
                  <a:ext cx="261" cy="86"/>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77" name="Freeform 9">
                  <a:extLst>
                    <a:ext uri="{FF2B5EF4-FFF2-40B4-BE49-F238E27FC236}">
                      <a16:creationId xmlns:a16="http://schemas.microsoft.com/office/drawing/2014/main" id="{30DAAB9F-69F6-4634-BB28-26744A6C118B}"/>
                    </a:ext>
                  </a:extLst>
                </p:cNvPr>
                <p:cNvSpPr>
                  <a:spLocks/>
                </p:cNvSpPr>
                <p:nvPr/>
              </p:nvSpPr>
              <p:spPr bwMode="auto">
                <a:xfrm>
                  <a:off x="3032" y="1139"/>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21578" name="Freeform 10">
                  <a:extLst>
                    <a:ext uri="{FF2B5EF4-FFF2-40B4-BE49-F238E27FC236}">
                      <a16:creationId xmlns:a16="http://schemas.microsoft.com/office/drawing/2014/main" id="{39770517-60ED-4D5E-BF7D-44636C1038E9}"/>
                    </a:ext>
                  </a:extLst>
                </p:cNvPr>
                <p:cNvSpPr>
                  <a:spLocks/>
                </p:cNvSpPr>
                <p:nvPr/>
              </p:nvSpPr>
              <p:spPr bwMode="auto">
                <a:xfrm>
                  <a:off x="3021" y="1163"/>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79" name="Freeform 11">
                  <a:extLst>
                    <a:ext uri="{FF2B5EF4-FFF2-40B4-BE49-F238E27FC236}">
                      <a16:creationId xmlns:a16="http://schemas.microsoft.com/office/drawing/2014/main" id="{A8235754-5507-4EA8-8CFB-04272F87694E}"/>
                    </a:ext>
                  </a:extLst>
                </p:cNvPr>
                <p:cNvSpPr>
                  <a:spLocks/>
                </p:cNvSpPr>
                <p:nvPr/>
              </p:nvSpPr>
              <p:spPr bwMode="auto">
                <a:xfrm>
                  <a:off x="2875" y="1163"/>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80" name="Freeform 12">
                  <a:extLst>
                    <a:ext uri="{FF2B5EF4-FFF2-40B4-BE49-F238E27FC236}">
                      <a16:creationId xmlns:a16="http://schemas.microsoft.com/office/drawing/2014/main" id="{A3614C47-BAA9-4839-B1C0-889A63CF6484}"/>
                    </a:ext>
                  </a:extLst>
                </p:cNvPr>
                <p:cNvSpPr>
                  <a:spLocks/>
                </p:cNvSpPr>
                <p:nvPr/>
              </p:nvSpPr>
              <p:spPr bwMode="auto">
                <a:xfrm>
                  <a:off x="2860" y="1115"/>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21581" name="Rectangle 13">
              <a:extLst>
                <a:ext uri="{FF2B5EF4-FFF2-40B4-BE49-F238E27FC236}">
                  <a16:creationId xmlns:a16="http://schemas.microsoft.com/office/drawing/2014/main" id="{5917D147-049D-4AC8-983F-1D17D575020E}"/>
                </a:ext>
              </a:extLst>
            </p:cNvPr>
            <p:cNvSpPr>
              <a:spLocks noChangeArrowheads="1"/>
            </p:cNvSpPr>
            <p:nvPr/>
          </p:nvSpPr>
          <p:spPr bwMode="auto">
            <a:xfrm>
              <a:off x="2714" y="966"/>
              <a:ext cx="2156"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en-US" sz="3200" dirty="0">
                  <a:solidFill>
                    <a:srgbClr val="008000"/>
                  </a:solidFill>
                  <a:effectLst>
                    <a:outerShdw blurRad="38100" dist="38100" dir="2700000" algn="tl">
                      <a:srgbClr val="C0C0C0"/>
                    </a:outerShdw>
                  </a:effectLst>
                  <a:latin typeface="Garamond" panose="02020404030301010803" pitchFamily="18" charset="0"/>
                </a:rPr>
                <a:t>      Engineering</a:t>
              </a:r>
            </a:p>
          </p:txBody>
        </p:sp>
      </p:grpSp>
      <p:grpSp>
        <p:nvGrpSpPr>
          <p:cNvPr id="621582" name="Group 14">
            <a:extLst>
              <a:ext uri="{FF2B5EF4-FFF2-40B4-BE49-F238E27FC236}">
                <a16:creationId xmlns:a16="http://schemas.microsoft.com/office/drawing/2014/main" id="{1E54805C-2ACB-466C-9527-819FCE580A1B}"/>
              </a:ext>
            </a:extLst>
          </p:cNvPr>
          <p:cNvGrpSpPr>
            <a:grpSpLocks/>
          </p:cNvGrpSpPr>
          <p:nvPr/>
        </p:nvGrpSpPr>
        <p:grpSpPr bwMode="auto">
          <a:xfrm>
            <a:off x="6382593" y="3631552"/>
            <a:ext cx="500062" cy="148033"/>
            <a:chOff x="2812" y="2009"/>
            <a:chExt cx="261" cy="104"/>
          </a:xfrm>
        </p:grpSpPr>
        <p:sp>
          <p:nvSpPr>
            <p:cNvPr id="621583" name="Freeform 15">
              <a:extLst>
                <a:ext uri="{FF2B5EF4-FFF2-40B4-BE49-F238E27FC236}">
                  <a16:creationId xmlns:a16="http://schemas.microsoft.com/office/drawing/2014/main" id="{BCF488FA-28E7-400E-8A37-D1A415B3D061}"/>
                </a:ext>
              </a:extLst>
            </p:cNvPr>
            <p:cNvSpPr>
              <a:spLocks/>
            </p:cNvSpPr>
            <p:nvPr/>
          </p:nvSpPr>
          <p:spPr bwMode="auto">
            <a:xfrm>
              <a:off x="2927" y="2009"/>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1584" name="Group 16">
              <a:extLst>
                <a:ext uri="{FF2B5EF4-FFF2-40B4-BE49-F238E27FC236}">
                  <a16:creationId xmlns:a16="http://schemas.microsoft.com/office/drawing/2014/main" id="{FF3BC3E5-845C-40F7-89A7-468100DCED42}"/>
                </a:ext>
              </a:extLst>
            </p:cNvPr>
            <p:cNvGrpSpPr>
              <a:grpSpLocks/>
            </p:cNvGrpSpPr>
            <p:nvPr/>
          </p:nvGrpSpPr>
          <p:grpSpPr bwMode="auto">
            <a:xfrm>
              <a:off x="2812" y="2009"/>
              <a:ext cx="261" cy="104"/>
              <a:chOff x="2812" y="2009"/>
              <a:chExt cx="261" cy="104"/>
            </a:xfrm>
          </p:grpSpPr>
          <p:sp>
            <p:nvSpPr>
              <p:cNvPr id="621585" name="Freeform 17">
                <a:extLst>
                  <a:ext uri="{FF2B5EF4-FFF2-40B4-BE49-F238E27FC236}">
                    <a16:creationId xmlns:a16="http://schemas.microsoft.com/office/drawing/2014/main" id="{0305FB49-34F0-48A3-94A2-C48B138CEFD4}"/>
                  </a:ext>
                </a:extLst>
              </p:cNvPr>
              <p:cNvSpPr>
                <a:spLocks/>
              </p:cNvSpPr>
              <p:nvPr/>
            </p:nvSpPr>
            <p:spPr bwMode="auto">
              <a:xfrm>
                <a:off x="2812" y="2009"/>
                <a:ext cx="261" cy="86"/>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86" name="Freeform 18">
                <a:extLst>
                  <a:ext uri="{FF2B5EF4-FFF2-40B4-BE49-F238E27FC236}">
                    <a16:creationId xmlns:a16="http://schemas.microsoft.com/office/drawing/2014/main" id="{505F4534-FDFC-4EEF-8858-953CC33E44B5}"/>
                  </a:ext>
                </a:extLst>
              </p:cNvPr>
              <p:cNvSpPr>
                <a:spLocks/>
              </p:cNvSpPr>
              <p:nvPr/>
            </p:nvSpPr>
            <p:spPr bwMode="auto">
              <a:xfrm>
                <a:off x="2984" y="2051"/>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87" name="Freeform 19">
                <a:extLst>
                  <a:ext uri="{FF2B5EF4-FFF2-40B4-BE49-F238E27FC236}">
                    <a16:creationId xmlns:a16="http://schemas.microsoft.com/office/drawing/2014/main" id="{6B509B34-B725-47CC-B315-7F7E5779C6CC}"/>
                  </a:ext>
                </a:extLst>
              </p:cNvPr>
              <p:cNvSpPr>
                <a:spLocks/>
              </p:cNvSpPr>
              <p:nvPr/>
            </p:nvSpPr>
            <p:spPr bwMode="auto">
              <a:xfrm>
                <a:off x="2973" y="2075"/>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88" name="Freeform 20">
                <a:extLst>
                  <a:ext uri="{FF2B5EF4-FFF2-40B4-BE49-F238E27FC236}">
                    <a16:creationId xmlns:a16="http://schemas.microsoft.com/office/drawing/2014/main" id="{98C3F6FD-CB29-4C26-BAC6-D7AFDBF28E35}"/>
                  </a:ext>
                </a:extLst>
              </p:cNvPr>
              <p:cNvSpPr>
                <a:spLocks/>
              </p:cNvSpPr>
              <p:nvPr/>
            </p:nvSpPr>
            <p:spPr bwMode="auto">
              <a:xfrm>
                <a:off x="2827" y="2075"/>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89" name="Freeform 21">
                <a:extLst>
                  <a:ext uri="{FF2B5EF4-FFF2-40B4-BE49-F238E27FC236}">
                    <a16:creationId xmlns:a16="http://schemas.microsoft.com/office/drawing/2014/main" id="{307651A5-05EC-47C6-8EC0-80D9EB71EF4E}"/>
                  </a:ext>
                </a:extLst>
              </p:cNvPr>
              <p:cNvSpPr>
                <a:spLocks/>
              </p:cNvSpPr>
              <p:nvPr/>
            </p:nvSpPr>
            <p:spPr bwMode="auto">
              <a:xfrm>
                <a:off x="2812" y="2027"/>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21590" name="Rectangle 22">
            <a:extLst>
              <a:ext uri="{FF2B5EF4-FFF2-40B4-BE49-F238E27FC236}">
                <a16:creationId xmlns:a16="http://schemas.microsoft.com/office/drawing/2014/main" id="{98D3B555-121D-4C22-A1B3-E98ECC19C6D3}"/>
              </a:ext>
            </a:extLst>
          </p:cNvPr>
          <p:cNvSpPr>
            <a:spLocks noChangeArrowheads="1"/>
          </p:cNvSpPr>
          <p:nvPr/>
        </p:nvSpPr>
        <p:spPr bwMode="auto">
          <a:xfrm>
            <a:off x="5960028" y="3450258"/>
            <a:ext cx="4953000" cy="51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en-US" sz="3200" dirty="0">
                <a:solidFill>
                  <a:srgbClr val="008000"/>
                </a:solidFill>
                <a:effectLst>
                  <a:outerShdw blurRad="38100" dist="38100" dir="2700000" algn="tl">
                    <a:srgbClr val="C0C0C0"/>
                  </a:outerShdw>
                </a:effectLst>
                <a:latin typeface="Garamond" panose="02020404030301010803" pitchFamily="18" charset="0"/>
              </a:rPr>
              <a:t>Training &amp; Skills</a:t>
            </a:r>
          </a:p>
        </p:txBody>
      </p:sp>
      <p:sp>
        <p:nvSpPr>
          <p:cNvPr id="621591" name="Rectangle 23">
            <a:extLst>
              <a:ext uri="{FF2B5EF4-FFF2-40B4-BE49-F238E27FC236}">
                <a16:creationId xmlns:a16="http://schemas.microsoft.com/office/drawing/2014/main" id="{349C0807-AC88-4EA0-9983-981C6E2BECC9}"/>
              </a:ext>
            </a:extLst>
          </p:cNvPr>
          <p:cNvSpPr>
            <a:spLocks noChangeArrowheads="1"/>
          </p:cNvSpPr>
          <p:nvPr/>
        </p:nvSpPr>
        <p:spPr bwMode="auto">
          <a:xfrm>
            <a:off x="7301425" y="4325975"/>
            <a:ext cx="3459655" cy="5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en-US" sz="3200" dirty="0">
                <a:solidFill>
                  <a:srgbClr val="008000"/>
                </a:solidFill>
                <a:effectLst>
                  <a:outerShdw blurRad="38100" dist="38100" dir="2700000" algn="tl">
                    <a:srgbClr val="C0C0C0"/>
                  </a:outerShdw>
                </a:effectLst>
                <a:latin typeface="Garamond" panose="02020404030301010803" pitchFamily="18" charset="0"/>
              </a:rPr>
              <a:t>Manage Consequences</a:t>
            </a:r>
            <a:r>
              <a:rPr lang="en-US" altLang="en-US" sz="4400" dirty="0">
                <a:solidFill>
                  <a:srgbClr val="FFCC00"/>
                </a:solidFill>
                <a:effectLst>
                  <a:outerShdw blurRad="38100" dist="38100" dir="2700000" algn="tl">
                    <a:srgbClr val="C0C0C0"/>
                  </a:outerShdw>
                </a:effectLst>
                <a:latin typeface="Garamond" panose="02020404030301010803" pitchFamily="18" charset="0"/>
              </a:rPr>
              <a:t> </a:t>
            </a:r>
          </a:p>
        </p:txBody>
      </p:sp>
      <p:grpSp>
        <p:nvGrpSpPr>
          <p:cNvPr id="621592" name="Group 24">
            <a:extLst>
              <a:ext uri="{FF2B5EF4-FFF2-40B4-BE49-F238E27FC236}">
                <a16:creationId xmlns:a16="http://schemas.microsoft.com/office/drawing/2014/main" id="{8A2EF2BC-FBB9-4AF6-9C8F-F2E9E59B2C17}"/>
              </a:ext>
            </a:extLst>
          </p:cNvPr>
          <p:cNvGrpSpPr>
            <a:grpSpLocks/>
          </p:cNvGrpSpPr>
          <p:nvPr/>
        </p:nvGrpSpPr>
        <p:grpSpPr bwMode="auto">
          <a:xfrm>
            <a:off x="6441384" y="4620438"/>
            <a:ext cx="531921" cy="165100"/>
            <a:chOff x="2524" y="3065"/>
            <a:chExt cx="261" cy="104"/>
          </a:xfrm>
        </p:grpSpPr>
        <p:sp>
          <p:nvSpPr>
            <p:cNvPr id="621593" name="Freeform 25">
              <a:extLst>
                <a:ext uri="{FF2B5EF4-FFF2-40B4-BE49-F238E27FC236}">
                  <a16:creationId xmlns:a16="http://schemas.microsoft.com/office/drawing/2014/main" id="{B93B1F83-17F5-4900-9237-9A5839596513}"/>
                </a:ext>
              </a:extLst>
            </p:cNvPr>
            <p:cNvSpPr>
              <a:spLocks/>
            </p:cNvSpPr>
            <p:nvPr/>
          </p:nvSpPr>
          <p:spPr bwMode="auto">
            <a:xfrm>
              <a:off x="2639" y="3065"/>
              <a:ext cx="17" cy="37"/>
            </a:xfrm>
            <a:custGeom>
              <a:avLst/>
              <a:gdLst>
                <a:gd name="T0" fmla="*/ 0 w 17"/>
                <a:gd name="T1" fmla="*/ 0 h 37"/>
                <a:gd name="T2" fmla="*/ 16 w 17"/>
                <a:gd name="T3" fmla="*/ 17 h 37"/>
                <a:gd name="T4" fmla="*/ 16 w 17"/>
                <a:gd name="T5" fmla="*/ 36 h 37"/>
                <a:gd name="T6" fmla="*/ 0 w 17"/>
                <a:gd name="T7" fmla="*/ 14 h 37"/>
                <a:gd name="T8" fmla="*/ 0 w 17"/>
                <a:gd name="T9" fmla="*/ 0 h 37"/>
              </a:gdLst>
              <a:ahLst/>
              <a:cxnLst>
                <a:cxn ang="0">
                  <a:pos x="T0" y="T1"/>
                </a:cxn>
                <a:cxn ang="0">
                  <a:pos x="T2" y="T3"/>
                </a:cxn>
                <a:cxn ang="0">
                  <a:pos x="T4" y="T5"/>
                </a:cxn>
                <a:cxn ang="0">
                  <a:pos x="T6" y="T7"/>
                </a:cxn>
                <a:cxn ang="0">
                  <a:pos x="T8" y="T9"/>
                </a:cxn>
              </a:cxnLst>
              <a:rect l="0" t="0" r="r" b="b"/>
              <a:pathLst>
                <a:path w="17" h="37">
                  <a:moveTo>
                    <a:pt x="0" y="0"/>
                  </a:moveTo>
                  <a:lnTo>
                    <a:pt x="16" y="17"/>
                  </a:lnTo>
                  <a:lnTo>
                    <a:pt x="16" y="36"/>
                  </a:lnTo>
                  <a:lnTo>
                    <a:pt x="0" y="14"/>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1594" name="Group 26">
              <a:extLst>
                <a:ext uri="{FF2B5EF4-FFF2-40B4-BE49-F238E27FC236}">
                  <a16:creationId xmlns:a16="http://schemas.microsoft.com/office/drawing/2014/main" id="{979F8A94-364F-419C-A7BA-E53D88317551}"/>
                </a:ext>
              </a:extLst>
            </p:cNvPr>
            <p:cNvGrpSpPr>
              <a:grpSpLocks/>
            </p:cNvGrpSpPr>
            <p:nvPr/>
          </p:nvGrpSpPr>
          <p:grpSpPr bwMode="auto">
            <a:xfrm>
              <a:off x="2524" y="3065"/>
              <a:ext cx="261" cy="104"/>
              <a:chOff x="2524" y="3065"/>
              <a:chExt cx="261" cy="104"/>
            </a:xfrm>
          </p:grpSpPr>
          <p:sp>
            <p:nvSpPr>
              <p:cNvPr id="621595" name="Freeform 27">
                <a:extLst>
                  <a:ext uri="{FF2B5EF4-FFF2-40B4-BE49-F238E27FC236}">
                    <a16:creationId xmlns:a16="http://schemas.microsoft.com/office/drawing/2014/main" id="{8239390B-0D53-4B53-A440-11E1A1058E76}"/>
                  </a:ext>
                </a:extLst>
              </p:cNvPr>
              <p:cNvSpPr>
                <a:spLocks/>
              </p:cNvSpPr>
              <p:nvPr/>
            </p:nvSpPr>
            <p:spPr bwMode="auto">
              <a:xfrm>
                <a:off x="2524" y="3065"/>
                <a:ext cx="261" cy="86"/>
              </a:xfrm>
              <a:custGeom>
                <a:avLst/>
                <a:gdLst>
                  <a:gd name="T0" fmla="*/ 114 w 261"/>
                  <a:gd name="T1" fmla="*/ 0 h 86"/>
                  <a:gd name="T2" fmla="*/ 260 w 261"/>
                  <a:gd name="T3" fmla="*/ 42 h 86"/>
                  <a:gd name="T4" fmla="*/ 172 w 261"/>
                  <a:gd name="T5" fmla="*/ 85 h 86"/>
                  <a:gd name="T6" fmla="*/ 160 w 261"/>
                  <a:gd name="T7" fmla="*/ 66 h 86"/>
                  <a:gd name="T8" fmla="*/ 15 w 261"/>
                  <a:gd name="T9" fmla="*/ 66 h 86"/>
                  <a:gd name="T10" fmla="*/ 0 w 261"/>
                  <a:gd name="T11" fmla="*/ 18 h 86"/>
                  <a:gd name="T12" fmla="*/ 126 w 261"/>
                  <a:gd name="T13" fmla="*/ 18 h 86"/>
                  <a:gd name="T14" fmla="*/ 114 w 26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86">
                    <a:moveTo>
                      <a:pt x="114" y="0"/>
                    </a:moveTo>
                    <a:lnTo>
                      <a:pt x="260" y="42"/>
                    </a:lnTo>
                    <a:lnTo>
                      <a:pt x="172" y="85"/>
                    </a:lnTo>
                    <a:lnTo>
                      <a:pt x="160" y="66"/>
                    </a:lnTo>
                    <a:lnTo>
                      <a:pt x="15" y="66"/>
                    </a:lnTo>
                    <a:lnTo>
                      <a:pt x="0" y="18"/>
                    </a:lnTo>
                    <a:lnTo>
                      <a:pt x="126" y="18"/>
                    </a:lnTo>
                    <a:lnTo>
                      <a:pt x="114"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96" name="Freeform 28">
                <a:extLst>
                  <a:ext uri="{FF2B5EF4-FFF2-40B4-BE49-F238E27FC236}">
                    <a16:creationId xmlns:a16="http://schemas.microsoft.com/office/drawing/2014/main" id="{07E99095-646B-41BD-9576-5F85BBE77F2F}"/>
                  </a:ext>
                </a:extLst>
              </p:cNvPr>
              <p:cNvSpPr>
                <a:spLocks/>
              </p:cNvSpPr>
              <p:nvPr/>
            </p:nvSpPr>
            <p:spPr bwMode="auto">
              <a:xfrm>
                <a:off x="2696" y="3107"/>
                <a:ext cx="89" cy="62"/>
              </a:xfrm>
              <a:custGeom>
                <a:avLst/>
                <a:gdLst>
                  <a:gd name="T0" fmla="*/ 88 w 89"/>
                  <a:gd name="T1" fmla="*/ 0 h 62"/>
                  <a:gd name="T2" fmla="*/ 0 w 89"/>
                  <a:gd name="T3" fmla="*/ 42 h 62"/>
                  <a:gd name="T4" fmla="*/ 0 w 89"/>
                  <a:gd name="T5" fmla="*/ 61 h 62"/>
                  <a:gd name="T6" fmla="*/ 88 w 89"/>
                  <a:gd name="T7" fmla="*/ 18 h 62"/>
                  <a:gd name="T8" fmla="*/ 88 w 89"/>
                  <a:gd name="T9" fmla="*/ 0 h 62"/>
                </a:gdLst>
                <a:ahLst/>
                <a:cxnLst>
                  <a:cxn ang="0">
                    <a:pos x="T0" y="T1"/>
                  </a:cxn>
                  <a:cxn ang="0">
                    <a:pos x="T2" y="T3"/>
                  </a:cxn>
                  <a:cxn ang="0">
                    <a:pos x="T4" y="T5"/>
                  </a:cxn>
                  <a:cxn ang="0">
                    <a:pos x="T6" y="T7"/>
                  </a:cxn>
                  <a:cxn ang="0">
                    <a:pos x="T8" y="T9"/>
                  </a:cxn>
                </a:cxnLst>
                <a:rect l="0" t="0" r="r" b="b"/>
                <a:pathLst>
                  <a:path w="89" h="62">
                    <a:moveTo>
                      <a:pt x="88" y="0"/>
                    </a:moveTo>
                    <a:lnTo>
                      <a:pt x="0" y="42"/>
                    </a:lnTo>
                    <a:lnTo>
                      <a:pt x="0" y="61"/>
                    </a:lnTo>
                    <a:lnTo>
                      <a:pt x="88" y="18"/>
                    </a:lnTo>
                    <a:lnTo>
                      <a:pt x="88"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97" name="Freeform 29">
                <a:extLst>
                  <a:ext uri="{FF2B5EF4-FFF2-40B4-BE49-F238E27FC236}">
                    <a16:creationId xmlns:a16="http://schemas.microsoft.com/office/drawing/2014/main" id="{0E6DB427-C69F-4C8C-B087-FC7AF1E4FD26}"/>
                  </a:ext>
                </a:extLst>
              </p:cNvPr>
              <p:cNvSpPr>
                <a:spLocks/>
              </p:cNvSpPr>
              <p:nvPr/>
            </p:nvSpPr>
            <p:spPr bwMode="auto">
              <a:xfrm>
                <a:off x="2685" y="3131"/>
                <a:ext cx="17" cy="38"/>
              </a:xfrm>
              <a:custGeom>
                <a:avLst/>
                <a:gdLst>
                  <a:gd name="T0" fmla="*/ 16 w 17"/>
                  <a:gd name="T1" fmla="*/ 19 h 38"/>
                  <a:gd name="T2" fmla="*/ 0 w 17"/>
                  <a:gd name="T3" fmla="*/ 0 h 38"/>
                  <a:gd name="T4" fmla="*/ 0 w 17"/>
                  <a:gd name="T5" fmla="*/ 19 h 38"/>
                  <a:gd name="T6" fmla="*/ 15 w 17"/>
                  <a:gd name="T7" fmla="*/ 37 h 38"/>
                  <a:gd name="T8" fmla="*/ 16 w 17"/>
                  <a:gd name="T9" fmla="*/ 19 h 38"/>
                </a:gdLst>
                <a:ahLst/>
                <a:cxnLst>
                  <a:cxn ang="0">
                    <a:pos x="T0" y="T1"/>
                  </a:cxn>
                  <a:cxn ang="0">
                    <a:pos x="T2" y="T3"/>
                  </a:cxn>
                  <a:cxn ang="0">
                    <a:pos x="T4" y="T5"/>
                  </a:cxn>
                  <a:cxn ang="0">
                    <a:pos x="T6" y="T7"/>
                  </a:cxn>
                  <a:cxn ang="0">
                    <a:pos x="T8" y="T9"/>
                  </a:cxn>
                </a:cxnLst>
                <a:rect l="0" t="0" r="r" b="b"/>
                <a:pathLst>
                  <a:path w="17" h="38">
                    <a:moveTo>
                      <a:pt x="16" y="19"/>
                    </a:moveTo>
                    <a:lnTo>
                      <a:pt x="0" y="0"/>
                    </a:lnTo>
                    <a:lnTo>
                      <a:pt x="0" y="19"/>
                    </a:lnTo>
                    <a:lnTo>
                      <a:pt x="15" y="37"/>
                    </a:lnTo>
                    <a:lnTo>
                      <a:pt x="16" y="19"/>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98" name="Freeform 30">
                <a:extLst>
                  <a:ext uri="{FF2B5EF4-FFF2-40B4-BE49-F238E27FC236}">
                    <a16:creationId xmlns:a16="http://schemas.microsoft.com/office/drawing/2014/main" id="{F7211F54-E2B8-4E1A-958B-FC1DA611BE62}"/>
                  </a:ext>
                </a:extLst>
              </p:cNvPr>
              <p:cNvSpPr>
                <a:spLocks/>
              </p:cNvSpPr>
              <p:nvPr/>
            </p:nvSpPr>
            <p:spPr bwMode="auto">
              <a:xfrm>
                <a:off x="2539" y="3131"/>
                <a:ext cx="147" cy="20"/>
              </a:xfrm>
              <a:custGeom>
                <a:avLst/>
                <a:gdLst>
                  <a:gd name="T0" fmla="*/ 146 w 147"/>
                  <a:gd name="T1" fmla="*/ 0 h 20"/>
                  <a:gd name="T2" fmla="*/ 146 w 147"/>
                  <a:gd name="T3" fmla="*/ 19 h 20"/>
                  <a:gd name="T4" fmla="*/ 0 w 147"/>
                  <a:gd name="T5" fmla="*/ 19 h 20"/>
                  <a:gd name="T6" fmla="*/ 0 w 147"/>
                  <a:gd name="T7" fmla="*/ 0 h 20"/>
                  <a:gd name="T8" fmla="*/ 146 w 147"/>
                  <a:gd name="T9" fmla="*/ 0 h 20"/>
                </a:gdLst>
                <a:ahLst/>
                <a:cxnLst>
                  <a:cxn ang="0">
                    <a:pos x="T0" y="T1"/>
                  </a:cxn>
                  <a:cxn ang="0">
                    <a:pos x="T2" y="T3"/>
                  </a:cxn>
                  <a:cxn ang="0">
                    <a:pos x="T4" y="T5"/>
                  </a:cxn>
                  <a:cxn ang="0">
                    <a:pos x="T6" y="T7"/>
                  </a:cxn>
                  <a:cxn ang="0">
                    <a:pos x="T8" y="T9"/>
                  </a:cxn>
                </a:cxnLst>
                <a:rect l="0" t="0" r="r" b="b"/>
                <a:pathLst>
                  <a:path w="147" h="20">
                    <a:moveTo>
                      <a:pt x="146" y="0"/>
                    </a:moveTo>
                    <a:lnTo>
                      <a:pt x="146" y="19"/>
                    </a:lnTo>
                    <a:lnTo>
                      <a:pt x="0" y="19"/>
                    </a:lnTo>
                    <a:lnTo>
                      <a:pt x="0" y="0"/>
                    </a:lnTo>
                    <a:lnTo>
                      <a:pt x="14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599" name="Freeform 31">
                <a:extLst>
                  <a:ext uri="{FF2B5EF4-FFF2-40B4-BE49-F238E27FC236}">
                    <a16:creationId xmlns:a16="http://schemas.microsoft.com/office/drawing/2014/main" id="{B398EC7C-E9DB-468D-8974-339A693EEE63}"/>
                  </a:ext>
                </a:extLst>
              </p:cNvPr>
              <p:cNvSpPr>
                <a:spLocks/>
              </p:cNvSpPr>
              <p:nvPr/>
            </p:nvSpPr>
            <p:spPr bwMode="auto">
              <a:xfrm>
                <a:off x="2524" y="3083"/>
                <a:ext cx="17" cy="68"/>
              </a:xfrm>
              <a:custGeom>
                <a:avLst/>
                <a:gdLst>
                  <a:gd name="T0" fmla="*/ 0 w 17"/>
                  <a:gd name="T1" fmla="*/ 0 h 68"/>
                  <a:gd name="T2" fmla="*/ 16 w 17"/>
                  <a:gd name="T3" fmla="*/ 48 h 68"/>
                  <a:gd name="T4" fmla="*/ 16 w 17"/>
                  <a:gd name="T5" fmla="*/ 67 h 68"/>
                  <a:gd name="T6" fmla="*/ 0 w 17"/>
                  <a:gd name="T7" fmla="*/ 18 h 68"/>
                  <a:gd name="T8" fmla="*/ 0 w 17"/>
                  <a:gd name="T9" fmla="*/ 0 h 68"/>
                </a:gdLst>
                <a:ahLst/>
                <a:cxnLst>
                  <a:cxn ang="0">
                    <a:pos x="T0" y="T1"/>
                  </a:cxn>
                  <a:cxn ang="0">
                    <a:pos x="T2" y="T3"/>
                  </a:cxn>
                  <a:cxn ang="0">
                    <a:pos x="T4" y="T5"/>
                  </a:cxn>
                  <a:cxn ang="0">
                    <a:pos x="T6" y="T7"/>
                  </a:cxn>
                  <a:cxn ang="0">
                    <a:pos x="T8" y="T9"/>
                  </a:cxn>
                </a:cxnLst>
                <a:rect l="0" t="0" r="r" b="b"/>
                <a:pathLst>
                  <a:path w="17" h="68">
                    <a:moveTo>
                      <a:pt x="0" y="0"/>
                    </a:moveTo>
                    <a:lnTo>
                      <a:pt x="16" y="48"/>
                    </a:lnTo>
                    <a:lnTo>
                      <a:pt x="16" y="67"/>
                    </a:lnTo>
                    <a:lnTo>
                      <a:pt x="0" y="18"/>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1033727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3176589" y="857250"/>
            <a:ext cx="976313" cy="971550"/>
          </a:xfrm>
          <a:prstGeom prst="rightArrow">
            <a:avLst>
              <a:gd name="adj1" fmla="val 50000"/>
              <a:gd name="adj2" fmla="val 50250"/>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b="1" dirty="0">
                <a:solidFill>
                  <a:schemeClr val="bg1"/>
                </a:solidFill>
              </a:rPr>
              <a:t>What </a:t>
            </a:r>
          </a:p>
          <a:p>
            <a:pPr>
              <a:lnSpc>
                <a:spcPct val="100000"/>
              </a:lnSpc>
              <a:spcBef>
                <a:spcPct val="0"/>
              </a:spcBef>
            </a:pPr>
            <a:r>
              <a:rPr lang="en-US" altLang="en-US" sz="1050" b="1" dirty="0">
                <a:solidFill>
                  <a:schemeClr val="bg1"/>
                </a:solidFill>
              </a:rPr>
              <a:t>Happened</a:t>
            </a:r>
          </a:p>
        </p:txBody>
      </p:sp>
      <p:sp>
        <p:nvSpPr>
          <p:cNvPr id="358403" name="Rectangle 3"/>
          <p:cNvSpPr>
            <a:spLocks noChangeArrowheads="1"/>
          </p:cNvSpPr>
          <p:nvPr/>
        </p:nvSpPr>
        <p:spPr bwMode="auto">
          <a:xfrm>
            <a:off x="4152900" y="1028700"/>
            <a:ext cx="1314450" cy="74295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350" b="1" dirty="0"/>
              <a:t>Incident</a:t>
            </a:r>
          </a:p>
          <a:p>
            <a:pPr>
              <a:lnSpc>
                <a:spcPct val="100000"/>
              </a:lnSpc>
              <a:spcBef>
                <a:spcPct val="0"/>
              </a:spcBef>
            </a:pPr>
            <a:r>
              <a:rPr lang="en-US" altLang="en-US" sz="1050" b="1" dirty="0"/>
              <a:t>(describes</a:t>
            </a:r>
            <a:r>
              <a:rPr lang="en-US" altLang="en-US" sz="1200" b="1" dirty="0"/>
              <a:t> </a:t>
            </a:r>
            <a:r>
              <a:rPr lang="en-US" altLang="en-US" sz="1050" b="1" dirty="0"/>
              <a:t>the</a:t>
            </a:r>
          </a:p>
          <a:p>
            <a:pPr>
              <a:lnSpc>
                <a:spcPct val="100000"/>
              </a:lnSpc>
              <a:spcBef>
                <a:spcPct val="0"/>
              </a:spcBef>
            </a:pPr>
            <a:r>
              <a:rPr lang="en-US" altLang="en-US" sz="1050" b="1" dirty="0"/>
              <a:t> system)</a:t>
            </a:r>
          </a:p>
        </p:txBody>
      </p:sp>
      <p:sp>
        <p:nvSpPr>
          <p:cNvPr id="358404" name="Rectangle 4"/>
          <p:cNvSpPr>
            <a:spLocks noChangeArrowheads="1"/>
          </p:cNvSpPr>
          <p:nvPr/>
        </p:nvSpPr>
        <p:spPr bwMode="auto">
          <a:xfrm>
            <a:off x="7067550" y="1028700"/>
            <a:ext cx="2343150" cy="6858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350" b="1" dirty="0"/>
              <a:t>Event/Condition Charting</a:t>
            </a:r>
          </a:p>
          <a:p>
            <a:pPr>
              <a:lnSpc>
                <a:spcPct val="100000"/>
              </a:lnSpc>
              <a:spcBef>
                <a:spcPct val="0"/>
              </a:spcBef>
            </a:pPr>
            <a:r>
              <a:rPr lang="en-US" altLang="en-US" sz="1350" b="1" dirty="0"/>
              <a:t>Identify Causal Factors</a:t>
            </a:r>
          </a:p>
        </p:txBody>
      </p:sp>
      <p:sp>
        <p:nvSpPr>
          <p:cNvPr id="358405" name="Rectangle 5"/>
          <p:cNvSpPr>
            <a:spLocks noChangeArrowheads="1"/>
          </p:cNvSpPr>
          <p:nvPr/>
        </p:nvSpPr>
        <p:spPr bwMode="auto">
          <a:xfrm>
            <a:off x="3345659" y="2332435"/>
            <a:ext cx="1970485" cy="62865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Environmental </a:t>
            </a:r>
          </a:p>
          <a:p>
            <a:pPr>
              <a:lnSpc>
                <a:spcPct val="100000"/>
              </a:lnSpc>
              <a:spcBef>
                <a:spcPct val="0"/>
              </a:spcBef>
            </a:pPr>
            <a:r>
              <a:rPr lang="en-US" altLang="en-US" sz="1200" b="1" dirty="0"/>
              <a:t>Discrepancies</a:t>
            </a:r>
          </a:p>
          <a:p>
            <a:pPr>
              <a:lnSpc>
                <a:spcPct val="100000"/>
              </a:lnSpc>
              <a:spcBef>
                <a:spcPct val="0"/>
              </a:spcBef>
            </a:pPr>
            <a:r>
              <a:rPr lang="en-US" altLang="en-US" sz="1050" b="1" dirty="0"/>
              <a:t>(Engineering Needs)</a:t>
            </a:r>
          </a:p>
        </p:txBody>
      </p:sp>
      <p:sp>
        <p:nvSpPr>
          <p:cNvPr id="358406" name="Rectangle 6"/>
          <p:cNvSpPr>
            <a:spLocks noChangeArrowheads="1"/>
          </p:cNvSpPr>
          <p:nvPr/>
        </p:nvSpPr>
        <p:spPr bwMode="auto">
          <a:xfrm>
            <a:off x="5410200" y="2343150"/>
            <a:ext cx="1828800" cy="62865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Capability </a:t>
            </a:r>
          </a:p>
          <a:p>
            <a:pPr>
              <a:lnSpc>
                <a:spcPct val="100000"/>
              </a:lnSpc>
              <a:spcBef>
                <a:spcPct val="0"/>
              </a:spcBef>
            </a:pPr>
            <a:r>
              <a:rPr lang="en-US" altLang="en-US" sz="1200" b="1" dirty="0"/>
              <a:t>Discrepancies</a:t>
            </a:r>
          </a:p>
          <a:p>
            <a:pPr>
              <a:lnSpc>
                <a:spcPct val="100000"/>
              </a:lnSpc>
              <a:spcBef>
                <a:spcPct val="0"/>
              </a:spcBef>
            </a:pPr>
            <a:r>
              <a:rPr lang="en-US" altLang="en-US" sz="1050" b="1" dirty="0"/>
              <a:t>(Training Needs)</a:t>
            </a:r>
          </a:p>
        </p:txBody>
      </p:sp>
      <p:sp>
        <p:nvSpPr>
          <p:cNvPr id="358407" name="Rectangle 7"/>
          <p:cNvSpPr>
            <a:spLocks noChangeArrowheads="1"/>
          </p:cNvSpPr>
          <p:nvPr/>
        </p:nvSpPr>
        <p:spPr bwMode="auto">
          <a:xfrm>
            <a:off x="7353303" y="2343150"/>
            <a:ext cx="1983581" cy="62865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Motivational</a:t>
            </a:r>
          </a:p>
          <a:p>
            <a:pPr>
              <a:lnSpc>
                <a:spcPct val="100000"/>
              </a:lnSpc>
              <a:spcBef>
                <a:spcPct val="0"/>
              </a:spcBef>
            </a:pPr>
            <a:r>
              <a:rPr lang="en-US" altLang="en-US" sz="1200" b="1" dirty="0"/>
              <a:t>Discrepancies</a:t>
            </a:r>
          </a:p>
          <a:p>
            <a:pPr>
              <a:lnSpc>
                <a:spcPct val="100000"/>
              </a:lnSpc>
              <a:spcBef>
                <a:spcPct val="0"/>
              </a:spcBef>
            </a:pPr>
            <a:r>
              <a:rPr lang="en-US" altLang="en-US" sz="1050" b="1" dirty="0"/>
              <a:t>(At Risk Behaviors)</a:t>
            </a:r>
          </a:p>
        </p:txBody>
      </p:sp>
      <p:sp>
        <p:nvSpPr>
          <p:cNvPr id="358408" name="Rectangle 8"/>
          <p:cNvSpPr>
            <a:spLocks noChangeArrowheads="1"/>
          </p:cNvSpPr>
          <p:nvPr/>
        </p:nvSpPr>
        <p:spPr bwMode="auto">
          <a:xfrm>
            <a:off x="3355184" y="3349230"/>
            <a:ext cx="1964531" cy="1060847"/>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Engineering Assessment</a:t>
            </a:r>
          </a:p>
          <a:p>
            <a:pPr>
              <a:lnSpc>
                <a:spcPct val="100000"/>
              </a:lnSpc>
              <a:spcBef>
                <a:spcPct val="0"/>
              </a:spcBef>
              <a:buSzPct val="100000"/>
              <a:buFontTx/>
              <a:buChar char="•"/>
            </a:pPr>
            <a:r>
              <a:rPr lang="en-US" altLang="en-US" sz="1050" dirty="0"/>
              <a:t>Ergonomics</a:t>
            </a:r>
          </a:p>
          <a:p>
            <a:pPr>
              <a:lnSpc>
                <a:spcPct val="100000"/>
              </a:lnSpc>
              <a:spcBef>
                <a:spcPct val="0"/>
              </a:spcBef>
              <a:buSzPct val="100000"/>
              <a:buFontTx/>
              <a:buChar char="•"/>
            </a:pPr>
            <a:r>
              <a:rPr lang="en-US" altLang="en-US" sz="1050" dirty="0"/>
              <a:t>Safety Engineering</a:t>
            </a:r>
          </a:p>
          <a:p>
            <a:pPr>
              <a:lnSpc>
                <a:spcPct val="100000"/>
              </a:lnSpc>
              <a:spcBef>
                <a:spcPct val="0"/>
              </a:spcBef>
              <a:buSzPct val="100000"/>
              <a:buFontTx/>
              <a:buChar char="•"/>
            </a:pPr>
            <a:r>
              <a:rPr lang="en-US" altLang="en-US" sz="1050" dirty="0"/>
              <a:t>Management Theory</a:t>
            </a:r>
          </a:p>
          <a:p>
            <a:pPr>
              <a:lnSpc>
                <a:spcPct val="100000"/>
              </a:lnSpc>
              <a:spcBef>
                <a:spcPct val="0"/>
              </a:spcBef>
              <a:buSzPct val="100000"/>
              <a:buFontTx/>
              <a:buChar char="•"/>
            </a:pPr>
            <a:r>
              <a:rPr lang="en-US" altLang="en-US" sz="1050" dirty="0"/>
              <a:t>Environment</a:t>
            </a:r>
          </a:p>
        </p:txBody>
      </p:sp>
      <p:sp>
        <p:nvSpPr>
          <p:cNvPr id="358409" name="Rectangle 9"/>
          <p:cNvSpPr>
            <a:spLocks noChangeArrowheads="1"/>
          </p:cNvSpPr>
          <p:nvPr/>
        </p:nvSpPr>
        <p:spPr bwMode="auto">
          <a:xfrm>
            <a:off x="3445671" y="4781550"/>
            <a:ext cx="1844279" cy="486966"/>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sp>
        <p:nvSpPr>
          <p:cNvPr id="358410" name="Rectangle 10"/>
          <p:cNvSpPr>
            <a:spLocks noChangeArrowheads="1"/>
          </p:cNvSpPr>
          <p:nvPr/>
        </p:nvSpPr>
        <p:spPr bwMode="auto">
          <a:xfrm>
            <a:off x="5406629" y="3324228"/>
            <a:ext cx="1844278" cy="1060847"/>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Training Needs Analysis</a:t>
            </a:r>
          </a:p>
          <a:p>
            <a:pPr>
              <a:lnSpc>
                <a:spcPct val="100000"/>
              </a:lnSpc>
              <a:spcBef>
                <a:spcPct val="0"/>
              </a:spcBef>
              <a:buFontTx/>
              <a:buChar char="•"/>
            </a:pPr>
            <a:r>
              <a:rPr lang="en-US" altLang="en-US" sz="1050" dirty="0">
                <a:solidFill>
                  <a:schemeClr val="tx1"/>
                </a:solidFill>
              </a:rPr>
              <a:t>Could the associate perform</a:t>
            </a:r>
          </a:p>
          <a:p>
            <a:pPr>
              <a:lnSpc>
                <a:spcPct val="100000"/>
              </a:lnSpc>
              <a:spcBef>
                <a:spcPct val="0"/>
              </a:spcBef>
            </a:pPr>
            <a:r>
              <a:rPr lang="en-US" altLang="en-US" sz="1050" dirty="0">
                <a:solidFill>
                  <a:schemeClr val="tx1"/>
                </a:solidFill>
              </a:rPr>
              <a:t>as expected if his/her life</a:t>
            </a:r>
          </a:p>
          <a:p>
            <a:pPr>
              <a:lnSpc>
                <a:spcPct val="100000"/>
              </a:lnSpc>
              <a:spcBef>
                <a:spcPct val="0"/>
              </a:spcBef>
            </a:pPr>
            <a:r>
              <a:rPr lang="en-US" altLang="en-US" sz="1050" dirty="0">
                <a:solidFill>
                  <a:schemeClr val="tx1"/>
                </a:solidFill>
              </a:rPr>
              <a:t>depended on it?</a:t>
            </a:r>
          </a:p>
        </p:txBody>
      </p:sp>
      <p:sp>
        <p:nvSpPr>
          <p:cNvPr id="358411" name="Rectangle 11"/>
          <p:cNvSpPr>
            <a:spLocks noChangeArrowheads="1"/>
          </p:cNvSpPr>
          <p:nvPr/>
        </p:nvSpPr>
        <p:spPr bwMode="auto">
          <a:xfrm>
            <a:off x="5467352" y="4781550"/>
            <a:ext cx="1844279" cy="486966"/>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sp>
        <p:nvSpPr>
          <p:cNvPr id="358412" name="Rectangle 12"/>
          <p:cNvSpPr>
            <a:spLocks noChangeArrowheads="1"/>
          </p:cNvSpPr>
          <p:nvPr/>
        </p:nvSpPr>
        <p:spPr bwMode="auto">
          <a:xfrm>
            <a:off x="7353300" y="3343278"/>
            <a:ext cx="2014538" cy="1060847"/>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Performance Gap Analysis</a:t>
            </a:r>
          </a:p>
          <a:p>
            <a:pPr>
              <a:lnSpc>
                <a:spcPct val="100000"/>
              </a:lnSpc>
              <a:spcBef>
                <a:spcPct val="0"/>
              </a:spcBef>
              <a:buSzPct val="100000"/>
              <a:buFontTx/>
              <a:buChar char="•"/>
            </a:pPr>
            <a:r>
              <a:rPr lang="en-US" altLang="en-US" sz="900" dirty="0"/>
              <a:t>List Antecedents</a:t>
            </a:r>
          </a:p>
          <a:p>
            <a:pPr>
              <a:lnSpc>
                <a:spcPct val="100000"/>
              </a:lnSpc>
              <a:spcBef>
                <a:spcPct val="0"/>
              </a:spcBef>
              <a:buSzPct val="100000"/>
              <a:buFontTx/>
              <a:buChar char="•"/>
            </a:pPr>
            <a:r>
              <a:rPr lang="en-US" altLang="en-US" sz="900" dirty="0"/>
              <a:t>List Consequences</a:t>
            </a:r>
          </a:p>
          <a:p>
            <a:pPr>
              <a:lnSpc>
                <a:spcPct val="100000"/>
              </a:lnSpc>
              <a:spcBef>
                <a:spcPct val="0"/>
              </a:spcBef>
              <a:buSzPct val="100000"/>
              <a:buFontTx/>
              <a:buChar char="•"/>
            </a:pPr>
            <a:r>
              <a:rPr lang="en-US" altLang="en-US" sz="900" dirty="0"/>
              <a:t>Classify consequences</a:t>
            </a:r>
          </a:p>
          <a:p>
            <a:pPr>
              <a:lnSpc>
                <a:spcPct val="100000"/>
              </a:lnSpc>
              <a:spcBef>
                <a:spcPct val="0"/>
              </a:spcBef>
              <a:buSzPct val="100000"/>
              <a:buFontTx/>
              <a:buChar char="•"/>
            </a:pPr>
            <a:r>
              <a:rPr lang="en-US" altLang="en-US" sz="900" dirty="0"/>
              <a:t>List Reinforcing consequences</a:t>
            </a:r>
          </a:p>
          <a:p>
            <a:pPr>
              <a:lnSpc>
                <a:spcPct val="100000"/>
              </a:lnSpc>
              <a:spcBef>
                <a:spcPct val="0"/>
              </a:spcBef>
              <a:buSzPct val="100000"/>
              <a:buFontTx/>
              <a:buChar char="•"/>
            </a:pPr>
            <a:r>
              <a:rPr lang="en-US" altLang="en-US" sz="900" dirty="0"/>
              <a:t>Rank consequences by strength</a:t>
            </a:r>
          </a:p>
        </p:txBody>
      </p:sp>
      <p:sp>
        <p:nvSpPr>
          <p:cNvPr id="358413" name="Rectangle 13"/>
          <p:cNvSpPr>
            <a:spLocks noChangeArrowheads="1"/>
          </p:cNvSpPr>
          <p:nvPr/>
        </p:nvSpPr>
        <p:spPr bwMode="auto">
          <a:xfrm>
            <a:off x="7453314" y="4781550"/>
            <a:ext cx="1844279" cy="486966"/>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sp>
        <p:nvSpPr>
          <p:cNvPr id="9230" name="AutoShape 14"/>
          <p:cNvSpPr>
            <a:spLocks noChangeArrowheads="1"/>
          </p:cNvSpPr>
          <p:nvPr/>
        </p:nvSpPr>
        <p:spPr bwMode="auto">
          <a:xfrm>
            <a:off x="3877867" y="3009902"/>
            <a:ext cx="583406" cy="282179"/>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9231" name="AutoShape 15"/>
          <p:cNvSpPr>
            <a:spLocks noChangeArrowheads="1"/>
          </p:cNvSpPr>
          <p:nvPr/>
        </p:nvSpPr>
        <p:spPr bwMode="auto">
          <a:xfrm>
            <a:off x="5551887" y="857250"/>
            <a:ext cx="1515665" cy="971550"/>
          </a:xfrm>
          <a:prstGeom prst="rightArrow">
            <a:avLst>
              <a:gd name="adj1" fmla="val 50000"/>
              <a:gd name="adj2" fmla="val 78010"/>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b="1" dirty="0">
                <a:solidFill>
                  <a:schemeClr val="bg1"/>
                </a:solidFill>
              </a:rPr>
              <a:t>What Else Was</a:t>
            </a:r>
          </a:p>
          <a:p>
            <a:pPr>
              <a:lnSpc>
                <a:spcPct val="100000"/>
              </a:lnSpc>
              <a:spcBef>
                <a:spcPct val="0"/>
              </a:spcBef>
            </a:pPr>
            <a:r>
              <a:rPr lang="en-US" altLang="en-US" sz="1050" b="1" dirty="0">
                <a:solidFill>
                  <a:schemeClr val="bg1"/>
                </a:solidFill>
              </a:rPr>
              <a:t>Happening</a:t>
            </a:r>
          </a:p>
        </p:txBody>
      </p:sp>
      <p:sp>
        <p:nvSpPr>
          <p:cNvPr id="9232" name="Rectangle 16"/>
          <p:cNvSpPr>
            <a:spLocks noChangeArrowheads="1"/>
          </p:cNvSpPr>
          <p:nvPr/>
        </p:nvSpPr>
        <p:spPr bwMode="auto">
          <a:xfrm>
            <a:off x="4152900" y="1934743"/>
            <a:ext cx="4286250" cy="300082"/>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350" b="1" dirty="0">
                <a:solidFill>
                  <a:schemeClr val="bg1"/>
                </a:solidFill>
              </a:rPr>
              <a:t>Root Cause Analysis - 5 Why Analysis</a:t>
            </a:r>
          </a:p>
        </p:txBody>
      </p:sp>
      <p:sp>
        <p:nvSpPr>
          <p:cNvPr id="9233" name="AutoShape 17"/>
          <p:cNvSpPr>
            <a:spLocks noChangeArrowheads="1"/>
          </p:cNvSpPr>
          <p:nvPr/>
        </p:nvSpPr>
        <p:spPr bwMode="auto">
          <a:xfrm>
            <a:off x="6082904" y="3014664"/>
            <a:ext cx="583406" cy="282179"/>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9234" name="AutoShape 18"/>
          <p:cNvSpPr>
            <a:spLocks noChangeArrowheads="1"/>
          </p:cNvSpPr>
          <p:nvPr/>
        </p:nvSpPr>
        <p:spPr bwMode="auto">
          <a:xfrm>
            <a:off x="8026004" y="3009902"/>
            <a:ext cx="583406" cy="282179"/>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9235" name="AutoShape 19"/>
          <p:cNvSpPr>
            <a:spLocks noChangeArrowheads="1"/>
          </p:cNvSpPr>
          <p:nvPr/>
        </p:nvSpPr>
        <p:spPr bwMode="auto">
          <a:xfrm>
            <a:off x="3981451" y="4463654"/>
            <a:ext cx="583406" cy="282178"/>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9236" name="AutoShape 20"/>
          <p:cNvSpPr>
            <a:spLocks noChangeArrowheads="1"/>
          </p:cNvSpPr>
          <p:nvPr/>
        </p:nvSpPr>
        <p:spPr bwMode="auto">
          <a:xfrm>
            <a:off x="6088857" y="4467227"/>
            <a:ext cx="583406" cy="282179"/>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9237" name="AutoShape 21"/>
          <p:cNvSpPr>
            <a:spLocks noChangeArrowheads="1"/>
          </p:cNvSpPr>
          <p:nvPr/>
        </p:nvSpPr>
        <p:spPr bwMode="auto">
          <a:xfrm>
            <a:off x="8074819" y="4462464"/>
            <a:ext cx="583406" cy="282179"/>
          </a:xfrm>
          <a:prstGeom prst="downArrow">
            <a:avLst>
              <a:gd name="adj1" fmla="val 75009"/>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050" dirty="0">
                <a:solidFill>
                  <a:schemeClr val="tx1"/>
                </a:solidFill>
              </a:rPr>
              <a:t>Why?</a:t>
            </a:r>
          </a:p>
        </p:txBody>
      </p:sp>
      <p:sp>
        <p:nvSpPr>
          <p:cNvPr id="2" name="TextBox 1">
            <a:extLst>
              <a:ext uri="{FF2B5EF4-FFF2-40B4-BE49-F238E27FC236}">
                <a16:creationId xmlns:a16="http://schemas.microsoft.com/office/drawing/2014/main" id="{A3F27877-97A3-4A60-AA62-3A0EA0D42398}"/>
              </a:ext>
            </a:extLst>
          </p:cNvPr>
          <p:cNvSpPr txBox="1"/>
          <p:nvPr/>
        </p:nvSpPr>
        <p:spPr>
          <a:xfrm>
            <a:off x="131885" y="61546"/>
            <a:ext cx="11285257" cy="646331"/>
          </a:xfrm>
          <a:prstGeom prst="rect">
            <a:avLst/>
          </a:prstGeom>
          <a:noFill/>
        </p:spPr>
        <p:txBody>
          <a:bodyPr wrap="square" rtlCol="0">
            <a:spAutoFit/>
          </a:bodyPr>
          <a:lstStyle/>
          <a:p>
            <a:pPr algn="l"/>
            <a:r>
              <a:rPr lang="en-US" sz="3600" dirty="0">
                <a:solidFill>
                  <a:schemeClr val="tx2"/>
                </a:solidFill>
                <a:latin typeface="+mj-lt"/>
              </a:rPr>
              <a:t>Systems Thinking for Incident Investigations</a:t>
            </a:r>
          </a:p>
        </p:txBody>
      </p:sp>
    </p:spTree>
    <p:extLst>
      <p:ext uri="{BB962C8B-B14F-4D97-AF65-F5344CB8AC3E}">
        <p14:creationId xmlns:p14="http://schemas.microsoft.com/office/powerpoint/2010/main" val="292995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4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84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84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58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animBg="1" autoUpdateAnimBg="0"/>
      <p:bldP spid="358404" grpId="0" animBg="1" autoUpdateAnimBg="0"/>
      <p:bldP spid="358405" grpId="0" animBg="1" autoUpdateAnimBg="0"/>
      <p:bldP spid="358406" grpId="0" animBg="1" autoUpdateAnimBg="0"/>
      <p:bldP spid="358407" grpId="0" animBg="1" autoUpdateAnimBg="0"/>
      <p:bldP spid="358408" grpId="0" animBg="1" autoUpdateAnimBg="0"/>
      <p:bldP spid="358409" grpId="0" animBg="1" autoUpdateAnimBg="0"/>
      <p:bldP spid="358410" grpId="0" animBg="1" autoUpdateAnimBg="0"/>
      <p:bldP spid="358411" grpId="0" animBg="1" autoUpdateAnimBg="0"/>
      <p:bldP spid="358412" grpId="0" animBg="1" autoUpdateAnimBg="0"/>
      <p:bldP spid="35841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409953" y="1674019"/>
            <a:ext cx="5831681" cy="2667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What happened? </a:t>
            </a:r>
            <a:r>
              <a:rPr lang="en-US" altLang="en-US" sz="1500" dirty="0">
                <a:solidFill>
                  <a:srgbClr val="FFFFFF"/>
                </a:solidFill>
              </a:rPr>
              <a:t>(Undesirable System Output)</a:t>
            </a:r>
          </a:p>
        </p:txBody>
      </p:sp>
      <p:sp>
        <p:nvSpPr>
          <p:cNvPr id="17411" name="AutoShape 3"/>
          <p:cNvSpPr>
            <a:spLocks noChangeArrowheads="1"/>
          </p:cNvSpPr>
          <p:nvPr/>
        </p:nvSpPr>
        <p:spPr bwMode="auto">
          <a:xfrm rot="5400000">
            <a:off x="6349604" y="2546747"/>
            <a:ext cx="266700" cy="31670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12" name="Rectangle 4"/>
          <p:cNvSpPr>
            <a:spLocks noChangeArrowheads="1"/>
          </p:cNvSpPr>
          <p:nvPr/>
        </p:nvSpPr>
        <p:spPr bwMode="auto">
          <a:xfrm>
            <a:off x="3409950" y="2857500"/>
            <a:ext cx="5897166" cy="311944"/>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What are the system factors (Inputs)?</a:t>
            </a:r>
          </a:p>
        </p:txBody>
      </p:sp>
      <p:sp>
        <p:nvSpPr>
          <p:cNvPr id="17413" name="Rectangle 5"/>
          <p:cNvSpPr>
            <a:spLocks noChangeArrowheads="1"/>
          </p:cNvSpPr>
          <p:nvPr/>
        </p:nvSpPr>
        <p:spPr bwMode="auto">
          <a:xfrm>
            <a:off x="3295652" y="3549254"/>
            <a:ext cx="2016919" cy="311944"/>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Environment</a:t>
            </a:r>
          </a:p>
        </p:txBody>
      </p:sp>
      <p:sp>
        <p:nvSpPr>
          <p:cNvPr id="17414" name="Rectangle 6"/>
          <p:cNvSpPr>
            <a:spLocks noChangeArrowheads="1"/>
          </p:cNvSpPr>
          <p:nvPr/>
        </p:nvSpPr>
        <p:spPr bwMode="auto">
          <a:xfrm>
            <a:off x="5386389" y="3549254"/>
            <a:ext cx="2081213" cy="311944"/>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Capability</a:t>
            </a:r>
          </a:p>
        </p:txBody>
      </p:sp>
      <p:sp>
        <p:nvSpPr>
          <p:cNvPr id="17415" name="Rectangle 7"/>
          <p:cNvSpPr>
            <a:spLocks noChangeArrowheads="1"/>
          </p:cNvSpPr>
          <p:nvPr/>
        </p:nvSpPr>
        <p:spPr bwMode="auto">
          <a:xfrm>
            <a:off x="7516418" y="3549254"/>
            <a:ext cx="1803797" cy="311944"/>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Motivation</a:t>
            </a:r>
          </a:p>
        </p:txBody>
      </p:sp>
      <p:sp>
        <p:nvSpPr>
          <p:cNvPr id="17416" name="AutoShape 8"/>
          <p:cNvSpPr>
            <a:spLocks noChangeArrowheads="1"/>
          </p:cNvSpPr>
          <p:nvPr/>
        </p:nvSpPr>
        <p:spPr bwMode="auto">
          <a:xfrm rot="5400000">
            <a:off x="8237339" y="3212902"/>
            <a:ext cx="266700" cy="31551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17" name="AutoShape 9"/>
          <p:cNvSpPr>
            <a:spLocks noChangeArrowheads="1"/>
          </p:cNvSpPr>
          <p:nvPr/>
        </p:nvSpPr>
        <p:spPr bwMode="auto">
          <a:xfrm rot="5400000">
            <a:off x="6346032" y="3212307"/>
            <a:ext cx="266700" cy="31670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18" name="AutoShape 10"/>
          <p:cNvSpPr>
            <a:spLocks noChangeArrowheads="1"/>
          </p:cNvSpPr>
          <p:nvPr/>
        </p:nvSpPr>
        <p:spPr bwMode="auto">
          <a:xfrm rot="5400000">
            <a:off x="4139208" y="3212902"/>
            <a:ext cx="266700" cy="31551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19" name="Rectangle 11"/>
          <p:cNvSpPr>
            <a:spLocks noChangeArrowheads="1"/>
          </p:cNvSpPr>
          <p:nvPr/>
        </p:nvSpPr>
        <p:spPr bwMode="auto">
          <a:xfrm>
            <a:off x="3324228" y="4761310"/>
            <a:ext cx="5994797" cy="26789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What could be done to change them?</a:t>
            </a:r>
          </a:p>
        </p:txBody>
      </p:sp>
      <p:sp>
        <p:nvSpPr>
          <p:cNvPr id="17420" name="AutoShape 12"/>
          <p:cNvSpPr>
            <a:spLocks noChangeArrowheads="1"/>
          </p:cNvSpPr>
          <p:nvPr/>
        </p:nvSpPr>
        <p:spPr bwMode="auto">
          <a:xfrm rot="5400000">
            <a:off x="8237339" y="3880842"/>
            <a:ext cx="266700" cy="31551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1" name="AutoShape 13"/>
          <p:cNvSpPr>
            <a:spLocks noChangeArrowheads="1"/>
          </p:cNvSpPr>
          <p:nvPr/>
        </p:nvSpPr>
        <p:spPr bwMode="auto">
          <a:xfrm rot="5400000">
            <a:off x="6346032" y="3880247"/>
            <a:ext cx="266700" cy="31670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2" name="AutoShape 14"/>
          <p:cNvSpPr>
            <a:spLocks noChangeArrowheads="1"/>
          </p:cNvSpPr>
          <p:nvPr/>
        </p:nvSpPr>
        <p:spPr bwMode="auto">
          <a:xfrm rot="5400000">
            <a:off x="4139208" y="3880842"/>
            <a:ext cx="266700" cy="31551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3" name="AutoShape 15"/>
          <p:cNvSpPr>
            <a:spLocks noChangeArrowheads="1"/>
          </p:cNvSpPr>
          <p:nvPr/>
        </p:nvSpPr>
        <p:spPr bwMode="auto">
          <a:xfrm>
            <a:off x="4541044" y="878681"/>
            <a:ext cx="3669506" cy="685800"/>
          </a:xfrm>
          <a:prstGeom prst="downArrow">
            <a:avLst>
              <a:gd name="adj1" fmla="val 40213"/>
              <a:gd name="adj2" fmla="val 73296"/>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500" dirty="0">
                <a:solidFill>
                  <a:schemeClr val="accent6"/>
                </a:solidFill>
              </a:rPr>
              <a:t>From </a:t>
            </a:r>
          </a:p>
          <a:p>
            <a:pPr>
              <a:lnSpc>
                <a:spcPct val="100000"/>
              </a:lnSpc>
              <a:spcBef>
                <a:spcPct val="0"/>
              </a:spcBef>
            </a:pPr>
            <a:r>
              <a:rPr lang="en-US" altLang="en-US" sz="1500" dirty="0">
                <a:solidFill>
                  <a:schemeClr val="accent6"/>
                </a:solidFill>
              </a:rPr>
              <a:t>Incident Report</a:t>
            </a:r>
          </a:p>
        </p:txBody>
      </p:sp>
      <p:sp>
        <p:nvSpPr>
          <p:cNvPr id="17424" name="AutoShape 16"/>
          <p:cNvSpPr>
            <a:spLocks noChangeArrowheads="1"/>
          </p:cNvSpPr>
          <p:nvPr/>
        </p:nvSpPr>
        <p:spPr bwMode="auto">
          <a:xfrm>
            <a:off x="5319715" y="5066110"/>
            <a:ext cx="2314575" cy="934640"/>
          </a:xfrm>
          <a:prstGeom prst="downArrow">
            <a:avLst>
              <a:gd name="adj1" fmla="val 55806"/>
              <a:gd name="adj2" fmla="val 8140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500" dirty="0">
                <a:solidFill>
                  <a:schemeClr val="accent6"/>
                </a:solidFill>
                <a:latin typeface="Arial Black" panose="020B0A04020102020204" pitchFamily="34" charset="0"/>
              </a:rPr>
              <a:t> </a:t>
            </a:r>
            <a:r>
              <a:rPr lang="en-US" altLang="en-US" sz="1350" b="1" dirty="0">
                <a:solidFill>
                  <a:schemeClr val="accent6"/>
                </a:solidFill>
              </a:rPr>
              <a:t>To</a:t>
            </a:r>
          </a:p>
          <a:p>
            <a:pPr>
              <a:lnSpc>
                <a:spcPct val="100000"/>
              </a:lnSpc>
              <a:spcBef>
                <a:spcPct val="0"/>
              </a:spcBef>
            </a:pPr>
            <a:r>
              <a:rPr lang="en-US" altLang="en-US" sz="1350" b="1" dirty="0">
                <a:solidFill>
                  <a:schemeClr val="accent6"/>
                </a:solidFill>
              </a:rPr>
              <a:t>Countermeasures</a:t>
            </a:r>
          </a:p>
        </p:txBody>
      </p:sp>
      <p:sp>
        <p:nvSpPr>
          <p:cNvPr id="17425" name="Rectangle 17"/>
          <p:cNvSpPr>
            <a:spLocks noChangeArrowheads="1"/>
          </p:cNvSpPr>
          <p:nvPr/>
        </p:nvSpPr>
        <p:spPr bwMode="auto">
          <a:xfrm>
            <a:off x="3313512" y="4208860"/>
            <a:ext cx="6017419" cy="2667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Which of the factors could be contributing to the concern</a:t>
            </a:r>
            <a:r>
              <a:rPr lang="en-US" altLang="en-US" sz="1800" dirty="0">
                <a:solidFill>
                  <a:schemeClr val="tx2"/>
                </a:solidFill>
              </a:rPr>
              <a:t>?</a:t>
            </a:r>
          </a:p>
        </p:txBody>
      </p:sp>
      <p:sp>
        <p:nvSpPr>
          <p:cNvPr id="17426" name="AutoShape 18"/>
          <p:cNvSpPr>
            <a:spLocks noChangeArrowheads="1"/>
          </p:cNvSpPr>
          <p:nvPr/>
        </p:nvSpPr>
        <p:spPr bwMode="auto">
          <a:xfrm rot="5400000">
            <a:off x="6347818" y="4451152"/>
            <a:ext cx="267890" cy="31670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7" name="AutoShape 19"/>
          <p:cNvSpPr>
            <a:spLocks noChangeArrowheads="1"/>
          </p:cNvSpPr>
          <p:nvPr/>
        </p:nvSpPr>
        <p:spPr bwMode="auto">
          <a:xfrm rot="5400000">
            <a:off x="4135042" y="4451750"/>
            <a:ext cx="267890" cy="315515"/>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8" name="AutoShape 20"/>
          <p:cNvSpPr>
            <a:spLocks noChangeArrowheads="1"/>
          </p:cNvSpPr>
          <p:nvPr/>
        </p:nvSpPr>
        <p:spPr bwMode="auto">
          <a:xfrm rot="5400000">
            <a:off x="8268892" y="4451750"/>
            <a:ext cx="267890" cy="315515"/>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29" name="AutoShape 21"/>
          <p:cNvSpPr>
            <a:spLocks noChangeArrowheads="1"/>
          </p:cNvSpPr>
          <p:nvPr/>
        </p:nvSpPr>
        <p:spPr bwMode="auto">
          <a:xfrm rot="5400000">
            <a:off x="6349604" y="1975247"/>
            <a:ext cx="266700" cy="316706"/>
          </a:xfrm>
          <a:prstGeom prst="rightArrow">
            <a:avLst>
              <a:gd name="adj1" fmla="val 50000"/>
              <a:gd name="adj2" fmla="val 25000"/>
            </a:avLst>
          </a:prstGeom>
          <a:solidFill>
            <a:schemeClr val="hlink"/>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7430" name="Rectangle 22"/>
          <p:cNvSpPr>
            <a:spLocks noChangeArrowheads="1"/>
          </p:cNvSpPr>
          <p:nvPr/>
        </p:nvSpPr>
        <p:spPr bwMode="auto">
          <a:xfrm>
            <a:off x="3409950" y="2286000"/>
            <a:ext cx="5854304" cy="2667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800" dirty="0">
                <a:solidFill>
                  <a:srgbClr val="FFFFFF"/>
                </a:solidFill>
              </a:rPr>
              <a:t>What happened – describes the limits of the System</a:t>
            </a:r>
          </a:p>
        </p:txBody>
      </p:sp>
      <p:sp>
        <p:nvSpPr>
          <p:cNvPr id="2" name="Rectangle 1">
            <a:extLst>
              <a:ext uri="{FF2B5EF4-FFF2-40B4-BE49-F238E27FC236}">
                <a16:creationId xmlns:a16="http://schemas.microsoft.com/office/drawing/2014/main" id="{3F33AF30-386A-48CE-8381-2C0A077CD1AD}"/>
              </a:ext>
            </a:extLst>
          </p:cNvPr>
          <p:cNvSpPr/>
          <p:nvPr/>
        </p:nvSpPr>
        <p:spPr>
          <a:xfrm>
            <a:off x="71021" y="159798"/>
            <a:ext cx="10139779" cy="646331"/>
          </a:xfrm>
          <a:prstGeom prst="rect">
            <a:avLst/>
          </a:prstGeom>
        </p:spPr>
        <p:txBody>
          <a:bodyPr wrap="square">
            <a:spAutoFit/>
          </a:bodyPr>
          <a:lstStyle/>
          <a:p>
            <a:pPr lvl="0" algn="l"/>
            <a:r>
              <a:rPr lang="en-US" sz="3600" dirty="0">
                <a:solidFill>
                  <a:srgbClr val="002663"/>
                </a:solidFill>
                <a:latin typeface="Rockwell"/>
              </a:rPr>
              <a:t>Systems Thinking for Incident Investigations</a:t>
            </a:r>
          </a:p>
        </p:txBody>
      </p:sp>
    </p:spTree>
    <p:extLst>
      <p:ext uri="{BB962C8B-B14F-4D97-AF65-F5344CB8AC3E}">
        <p14:creationId xmlns:p14="http://schemas.microsoft.com/office/powerpoint/2010/main" val="241661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F0E244B-35FC-439D-A957-7F8193C32918}"/>
              </a:ext>
            </a:extLst>
          </p:cNvPr>
          <p:cNvSpPr>
            <a:spLocks noGrp="1"/>
          </p:cNvSpPr>
          <p:nvPr>
            <p:ph type="ftr" sz="quarter" idx="10"/>
          </p:nvPr>
        </p:nvSpPr>
        <p:spPr/>
        <p:txBody>
          <a:bodyPr/>
          <a:lstStyle/>
          <a:p>
            <a:endParaRPr lang="en-US" altLang="en-US" dirty="0"/>
          </a:p>
        </p:txBody>
      </p:sp>
      <p:sp>
        <p:nvSpPr>
          <p:cNvPr id="259074" name="Rectangle 2">
            <a:extLst>
              <a:ext uri="{FF2B5EF4-FFF2-40B4-BE49-F238E27FC236}">
                <a16:creationId xmlns:a16="http://schemas.microsoft.com/office/drawing/2014/main" id="{423E3A17-40AC-4B24-89B9-C07B3354B5A8}"/>
              </a:ext>
            </a:extLst>
          </p:cNvPr>
          <p:cNvSpPr>
            <a:spLocks noGrp="1" noChangeArrowheads="1"/>
          </p:cNvSpPr>
          <p:nvPr>
            <p:ph type="body" sz="half" idx="1"/>
          </p:nvPr>
        </p:nvSpPr>
        <p:spPr>
          <a:xfrm>
            <a:off x="2006082" y="2136710"/>
            <a:ext cx="7637981" cy="1924115"/>
          </a:xfrm>
          <a:noFill/>
          <a:ln/>
        </p:spPr>
        <p:txBody>
          <a:bodyPr/>
          <a:lstStyle/>
          <a:p>
            <a:pPr algn="ctr">
              <a:buFontTx/>
              <a:buNone/>
            </a:pPr>
            <a:r>
              <a:rPr lang="en-US" altLang="en-US" sz="3600" b="1" i="1" dirty="0">
                <a:latin typeface="Arial" panose="020B0604020202020204" pitchFamily="34" charset="0"/>
              </a:rPr>
              <a:t>“Safety outweighing every other consideration?”</a:t>
            </a:r>
          </a:p>
        </p:txBody>
      </p:sp>
      <p:sp>
        <p:nvSpPr>
          <p:cNvPr id="259075" name="Text Box 3">
            <a:extLst>
              <a:ext uri="{FF2B5EF4-FFF2-40B4-BE49-F238E27FC236}">
                <a16:creationId xmlns:a16="http://schemas.microsoft.com/office/drawing/2014/main" id="{BAB83F30-DCBD-4B76-862D-4854E71E120E}"/>
              </a:ext>
            </a:extLst>
          </p:cNvPr>
          <p:cNvSpPr txBox="1">
            <a:spLocks noChangeArrowheads="1"/>
          </p:cNvSpPr>
          <p:nvPr/>
        </p:nvSpPr>
        <p:spPr bwMode="auto">
          <a:xfrm>
            <a:off x="2572819" y="4060825"/>
            <a:ext cx="76379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tx2"/>
                </a:solidFill>
              </a:rPr>
              <a:t>What’s the reality within your organization?</a:t>
            </a:r>
          </a:p>
        </p:txBody>
      </p:sp>
    </p:spTree>
    <p:extLst>
      <p:ext uri="{BB962C8B-B14F-4D97-AF65-F5344CB8AC3E}">
        <p14:creationId xmlns:p14="http://schemas.microsoft.com/office/powerpoint/2010/main" val="2869158242"/>
      </p:ext>
    </p:extLst>
  </p:cSld>
  <p:clrMapOvr>
    <a:masterClrMapping/>
  </p:clrMapOvr>
  <p:transition>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3524250" y="1257300"/>
            <a:ext cx="5653088" cy="4057650"/>
            <a:chOff x="100" y="244"/>
            <a:chExt cx="5608" cy="3784"/>
          </a:xfrm>
        </p:grpSpPr>
        <p:grpSp>
          <p:nvGrpSpPr>
            <p:cNvPr id="14339" name="Group 3"/>
            <p:cNvGrpSpPr>
              <a:grpSpLocks/>
            </p:cNvGrpSpPr>
            <p:nvPr/>
          </p:nvGrpSpPr>
          <p:grpSpPr bwMode="auto">
            <a:xfrm>
              <a:off x="100" y="244"/>
              <a:ext cx="5608" cy="424"/>
              <a:chOff x="100" y="244"/>
              <a:chExt cx="5608" cy="424"/>
            </a:xfrm>
          </p:grpSpPr>
          <p:sp>
            <p:nvSpPr>
              <p:cNvPr id="14345" name="Rectangle 4"/>
              <p:cNvSpPr>
                <a:spLocks noChangeArrowheads="1"/>
              </p:cNvSpPr>
              <p:nvPr/>
            </p:nvSpPr>
            <p:spPr bwMode="auto">
              <a:xfrm>
                <a:off x="1972" y="244"/>
                <a:ext cx="1864" cy="424"/>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sp>
            <p:nvSpPr>
              <p:cNvPr id="14346" name="Rectangle 5"/>
              <p:cNvSpPr>
                <a:spLocks noChangeArrowheads="1"/>
              </p:cNvSpPr>
              <p:nvPr/>
            </p:nvSpPr>
            <p:spPr bwMode="auto">
              <a:xfrm>
                <a:off x="3940" y="244"/>
                <a:ext cx="1768" cy="424"/>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sp>
            <p:nvSpPr>
              <p:cNvPr id="14347" name="Rectangle 6"/>
              <p:cNvSpPr>
                <a:spLocks noChangeArrowheads="1"/>
              </p:cNvSpPr>
              <p:nvPr/>
            </p:nvSpPr>
            <p:spPr bwMode="auto">
              <a:xfrm>
                <a:off x="100" y="244"/>
                <a:ext cx="1816" cy="424"/>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200" b="1" dirty="0"/>
                  <a:t>Root Cause</a:t>
                </a:r>
              </a:p>
            </p:txBody>
          </p:sp>
        </p:grpSp>
        <p:grpSp>
          <p:nvGrpSpPr>
            <p:cNvPr id="14340" name="Group 7"/>
            <p:cNvGrpSpPr>
              <a:grpSpLocks/>
            </p:cNvGrpSpPr>
            <p:nvPr/>
          </p:nvGrpSpPr>
          <p:grpSpPr bwMode="auto">
            <a:xfrm>
              <a:off x="1060" y="916"/>
              <a:ext cx="3736" cy="1624"/>
              <a:chOff x="1060" y="916"/>
              <a:chExt cx="3736" cy="1624"/>
            </a:xfrm>
          </p:grpSpPr>
          <p:sp>
            <p:nvSpPr>
              <p:cNvPr id="14342" name="AutoShape 8"/>
              <p:cNvSpPr>
                <a:spLocks noChangeArrowheads="1"/>
              </p:cNvSpPr>
              <p:nvPr/>
            </p:nvSpPr>
            <p:spPr bwMode="auto">
              <a:xfrm>
                <a:off x="1060" y="916"/>
                <a:ext cx="3736" cy="1624"/>
              </a:xfrm>
              <a:prstGeom prst="downArrow">
                <a:avLst>
                  <a:gd name="adj1" fmla="val 50000"/>
                  <a:gd name="adj2" fmla="val 50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anchor="ct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endParaRPr lang="en-US" altLang="en-US" sz="1500" dirty="0"/>
              </a:p>
            </p:txBody>
          </p:sp>
          <p:sp>
            <p:nvSpPr>
              <p:cNvPr id="14343" name="Rectangle 9"/>
              <p:cNvSpPr>
                <a:spLocks noChangeArrowheads="1"/>
              </p:cNvSpPr>
              <p:nvPr/>
            </p:nvSpPr>
            <p:spPr bwMode="auto">
              <a:xfrm>
                <a:off x="2093" y="942"/>
                <a:ext cx="1713"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2400" b="1" dirty="0">
                    <a:solidFill>
                      <a:schemeClr val="tx1"/>
                    </a:solidFill>
                  </a:rPr>
                  <a:t>What?</a:t>
                </a:r>
              </a:p>
              <a:p>
                <a:pPr>
                  <a:lnSpc>
                    <a:spcPct val="100000"/>
                  </a:lnSpc>
                  <a:spcBef>
                    <a:spcPct val="0"/>
                  </a:spcBef>
                </a:pPr>
                <a:r>
                  <a:rPr lang="en-US" altLang="en-US" sz="1350" b="1" dirty="0">
                    <a:solidFill>
                      <a:schemeClr val="tx1"/>
                    </a:solidFill>
                  </a:rPr>
                  <a:t>(Countermeasures)</a:t>
                </a:r>
              </a:p>
            </p:txBody>
          </p:sp>
          <p:sp>
            <p:nvSpPr>
              <p:cNvPr id="14344" name="Rectangle 10"/>
              <p:cNvSpPr>
                <a:spLocks noChangeArrowheads="1"/>
              </p:cNvSpPr>
              <p:nvPr/>
            </p:nvSpPr>
            <p:spPr bwMode="auto">
              <a:xfrm>
                <a:off x="1665" y="1717"/>
                <a:ext cx="2711"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1pPr>
                <a:lvl2pPr marL="742950" indent="-28575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2pPr>
                <a:lvl3pPr marL="11430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3pPr>
                <a:lvl4pPr marL="16002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4pPr>
                <a:lvl5pPr marL="2057400" indent="-228600" algn="ctr">
                  <a:lnSpc>
                    <a:spcPct val="85000"/>
                  </a:lnSpc>
                  <a:spcBef>
                    <a:spcPct val="50000"/>
                  </a:spcBef>
                  <a:defRPr sz="2000">
                    <a:solidFill>
                      <a:srgbClr val="000000"/>
                    </a:solidFill>
                    <a:latin typeface="Arial" panose="020B0604020202020204" pitchFamily="34" charset="0"/>
                    <a:cs typeface="Arial" panose="020B0604020202020204" pitchFamily="34" charset="0"/>
                  </a:defRPr>
                </a:lvl5pPr>
                <a:lvl6pPr marL="25146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algn="ctr" eaLnBrk="0" fontAlgn="base" hangingPunct="0">
                  <a:lnSpc>
                    <a:spcPct val="85000"/>
                  </a:lnSpc>
                  <a:spcBef>
                    <a:spcPct val="50000"/>
                  </a:spcBef>
                  <a:spcAft>
                    <a:spcPct val="0"/>
                  </a:spcAft>
                  <a:defRPr sz="2000">
                    <a:solidFill>
                      <a:srgbClr val="000000"/>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1500" b="1" dirty="0">
                    <a:solidFill>
                      <a:schemeClr val="bg1"/>
                    </a:solidFill>
                  </a:rPr>
                  <a:t>What could remove the root </a:t>
                </a:r>
              </a:p>
              <a:p>
                <a:pPr>
                  <a:lnSpc>
                    <a:spcPct val="100000"/>
                  </a:lnSpc>
                  <a:spcBef>
                    <a:spcPct val="0"/>
                  </a:spcBef>
                </a:pPr>
                <a:r>
                  <a:rPr lang="en-US" altLang="en-US" sz="1500" b="1" dirty="0">
                    <a:solidFill>
                      <a:schemeClr val="bg1"/>
                    </a:solidFill>
                  </a:rPr>
                  <a:t>causes?</a:t>
                </a:r>
              </a:p>
            </p:txBody>
          </p:sp>
        </p:grpSp>
        <p:sp>
          <p:nvSpPr>
            <p:cNvPr id="360459" name="AutoShape 11"/>
            <p:cNvSpPr>
              <a:spLocks noChangeArrowheads="1"/>
            </p:cNvSpPr>
            <p:nvPr/>
          </p:nvSpPr>
          <p:spPr bwMode="auto">
            <a:xfrm>
              <a:off x="724" y="2692"/>
              <a:ext cx="4746" cy="1336"/>
            </a:xfrm>
            <a:prstGeom prst="star16">
              <a:avLst>
                <a:gd name="adj" fmla="val 37500"/>
              </a:avLst>
            </a:prstGeom>
            <a:gradFill rotWithShape="0">
              <a:gsLst>
                <a:gs pos="0">
                  <a:schemeClr val="accent2"/>
                </a:gs>
                <a:gs pos="100000">
                  <a:schemeClr val="accent2">
                    <a:gamma/>
                    <a:shade val="89804"/>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bg2">
                        <a:alpha val="50000"/>
                      </a:schemeClr>
                    </a:outerShdw>
                  </a:effectLst>
                </a14:hiddenEffects>
              </a:ext>
            </a:extLst>
          </p:spPr>
          <p:txBody>
            <a:bodyPr wrap="none" lIns="69056" tIns="34529" rIns="69056" bIns="34529" anchor="ctr"/>
            <a:lstStyle/>
            <a:p>
              <a:pPr algn="ctr">
                <a:defRPr/>
              </a:pPr>
              <a:r>
                <a:rPr lang="en-US" sz="2100" b="1" dirty="0">
                  <a:solidFill>
                    <a:srgbClr val="FFFF66"/>
                  </a:solidFill>
                </a:rPr>
                <a:t>Action plan!</a:t>
              </a:r>
            </a:p>
            <a:p>
              <a:pPr algn="ctr">
                <a:defRPr/>
              </a:pPr>
              <a:r>
                <a:rPr lang="en-US" b="1" dirty="0">
                  <a:solidFill>
                    <a:srgbClr val="FFFF66"/>
                  </a:solidFill>
                </a:rPr>
                <a:t>What is the most effective</a:t>
              </a:r>
            </a:p>
            <a:p>
              <a:pPr algn="ctr">
                <a:defRPr/>
              </a:pPr>
              <a:r>
                <a:rPr lang="en-US" b="1" dirty="0">
                  <a:solidFill>
                    <a:srgbClr val="FFFF66"/>
                  </a:solidFill>
                </a:rPr>
                <a:t>course of action?</a:t>
              </a:r>
            </a:p>
          </p:txBody>
        </p:sp>
      </p:grpSp>
      <p:sp>
        <p:nvSpPr>
          <p:cNvPr id="2" name="Rectangle 1">
            <a:extLst>
              <a:ext uri="{FF2B5EF4-FFF2-40B4-BE49-F238E27FC236}">
                <a16:creationId xmlns:a16="http://schemas.microsoft.com/office/drawing/2014/main" id="{E1849197-666C-4861-B750-E72166C68157}"/>
              </a:ext>
            </a:extLst>
          </p:cNvPr>
          <p:cNvSpPr/>
          <p:nvPr/>
        </p:nvSpPr>
        <p:spPr>
          <a:xfrm>
            <a:off x="124287" y="159799"/>
            <a:ext cx="11958222" cy="1200329"/>
          </a:xfrm>
          <a:prstGeom prst="rect">
            <a:avLst/>
          </a:prstGeom>
        </p:spPr>
        <p:txBody>
          <a:bodyPr wrap="square">
            <a:spAutoFit/>
          </a:bodyPr>
          <a:lstStyle/>
          <a:p>
            <a:pPr lvl="0"/>
            <a:r>
              <a:rPr lang="en-US" sz="3600" dirty="0">
                <a:solidFill>
                  <a:srgbClr val="002663"/>
                </a:solidFill>
                <a:latin typeface="Rockwell"/>
              </a:rPr>
              <a:t>Systems Thinking for Incident Investigations - </a:t>
            </a:r>
            <a:r>
              <a:rPr lang="en-US" sz="2400" i="1" dirty="0">
                <a:solidFill>
                  <a:srgbClr val="002663"/>
                </a:solidFill>
                <a:latin typeface="Rockwell"/>
              </a:rPr>
              <a:t>Continued</a:t>
            </a:r>
          </a:p>
          <a:p>
            <a:pPr lvl="0" algn="l"/>
            <a:r>
              <a:rPr lang="en-US" sz="3600" dirty="0">
                <a:solidFill>
                  <a:srgbClr val="002663"/>
                </a:solidFill>
                <a:latin typeface="Rockwell"/>
              </a:rPr>
              <a:t>                       </a:t>
            </a:r>
          </a:p>
        </p:txBody>
      </p:sp>
    </p:spTree>
    <p:extLst>
      <p:ext uri="{BB962C8B-B14F-4D97-AF65-F5344CB8AC3E}">
        <p14:creationId xmlns:p14="http://schemas.microsoft.com/office/powerpoint/2010/main" val="1814631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81" y="1207364"/>
            <a:ext cx="9222419" cy="830997"/>
          </a:xfrm>
          <a:prstGeom prst="rect">
            <a:avLst/>
          </a:prstGeom>
          <a:noFill/>
        </p:spPr>
        <p:txBody>
          <a:bodyPr wrap="square" rtlCol="0">
            <a:spAutoFit/>
          </a:bodyPr>
          <a:lstStyle/>
          <a:p>
            <a:pPr algn="l"/>
            <a:r>
              <a:rPr lang="en-US" sz="2400" dirty="0"/>
              <a:t>Take Incident Investigation out of the “backroom” and into the work area where it belongs</a:t>
            </a:r>
          </a:p>
        </p:txBody>
      </p:sp>
      <p:sp>
        <p:nvSpPr>
          <p:cNvPr id="6" name="TextBox 5"/>
          <p:cNvSpPr txBox="1"/>
          <p:nvPr/>
        </p:nvSpPr>
        <p:spPr>
          <a:xfrm>
            <a:off x="754602" y="2038361"/>
            <a:ext cx="9151399" cy="1938992"/>
          </a:xfrm>
          <a:prstGeom prst="rect">
            <a:avLst/>
          </a:prstGeom>
          <a:noFill/>
        </p:spPr>
        <p:txBody>
          <a:bodyPr wrap="square" rtlCol="0">
            <a:spAutoFit/>
          </a:bodyPr>
          <a:lstStyle/>
          <a:p>
            <a:pPr algn="l"/>
            <a:r>
              <a:rPr lang="en-US" sz="2400" dirty="0"/>
              <a:t>Involve people closest to the incidents to better understand why and to develop new controls to prevent reoccurrence </a:t>
            </a:r>
          </a:p>
          <a:p>
            <a:pPr algn="l"/>
            <a:r>
              <a:rPr lang="en-US" sz="2400" dirty="0"/>
              <a:t>Instead of blaming employees, focus on system failures and get employee’s “Discretionary Effort” to improve the system</a:t>
            </a:r>
          </a:p>
          <a:p>
            <a:pPr algn="l"/>
            <a:endParaRPr lang="en-US" sz="2400" b="1" dirty="0"/>
          </a:p>
        </p:txBody>
      </p:sp>
      <p:sp>
        <p:nvSpPr>
          <p:cNvPr id="7" name="Rectangle 9"/>
          <p:cNvSpPr>
            <a:spLocks noGrp="1" noChangeArrowheads="1"/>
          </p:cNvSpPr>
          <p:nvPr>
            <p:ph type="title"/>
          </p:nvPr>
        </p:nvSpPr>
        <p:spPr>
          <a:xfrm>
            <a:off x="-674703" y="-399495"/>
            <a:ext cx="11922711" cy="1748343"/>
          </a:xfrm>
        </p:spPr>
        <p:txBody>
          <a:bodyPr>
            <a:normAutofit/>
          </a:bodyPr>
          <a:lstStyle/>
          <a:p>
            <a:pPr algn="ctr"/>
            <a:r>
              <a:rPr lang="en-US" sz="3600" dirty="0"/>
              <a:t>“Productive” &amp; “Just” Incident Investigations</a:t>
            </a:r>
          </a:p>
        </p:txBody>
      </p:sp>
      <p:sp>
        <p:nvSpPr>
          <p:cNvPr id="2" name="TextBox 1"/>
          <p:cNvSpPr txBox="1"/>
          <p:nvPr/>
        </p:nvSpPr>
        <p:spPr>
          <a:xfrm>
            <a:off x="1882066" y="4666866"/>
            <a:ext cx="7719135" cy="461665"/>
          </a:xfrm>
          <a:prstGeom prst="rect">
            <a:avLst/>
          </a:prstGeom>
          <a:noFill/>
        </p:spPr>
        <p:txBody>
          <a:bodyPr wrap="square" rtlCol="0">
            <a:spAutoFit/>
          </a:bodyPr>
          <a:lstStyle/>
          <a:p>
            <a:pPr algn="l"/>
            <a:r>
              <a:rPr lang="en-US" sz="2400" b="1" i="1" dirty="0"/>
              <a:t>Default Thinking: </a:t>
            </a:r>
            <a:r>
              <a:rPr lang="en-US" sz="2400" b="1" i="1" dirty="0">
                <a:solidFill>
                  <a:srgbClr val="00B050"/>
                </a:solidFill>
              </a:rPr>
              <a:t>How did our System Fail You? </a:t>
            </a:r>
          </a:p>
        </p:txBody>
      </p:sp>
    </p:spTree>
    <p:extLst>
      <p:ext uri="{BB962C8B-B14F-4D97-AF65-F5344CB8AC3E}">
        <p14:creationId xmlns:p14="http://schemas.microsoft.com/office/powerpoint/2010/main" val="682698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5"/>
          </p:nvPr>
        </p:nvSpPr>
        <p:spPr>
          <a:xfrm>
            <a:off x="1828800" y="572219"/>
            <a:ext cx="8763000" cy="4724400"/>
          </a:xfrm>
        </p:spPr>
        <p:txBody>
          <a:bodyPr>
            <a:normAutofit lnSpcReduction="10000"/>
          </a:bodyPr>
          <a:lstStyle/>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n-lt"/>
            </a:endParaRPr>
          </a:p>
          <a:p>
            <a:pPr marL="0" indent="0">
              <a:buNone/>
            </a:pPr>
            <a:endParaRPr lang="en-US" dirty="0">
              <a:latin typeface="+mn-lt"/>
            </a:endParaRPr>
          </a:p>
          <a:p>
            <a:pPr marL="0" indent="0">
              <a:buNone/>
            </a:pPr>
            <a:r>
              <a:rPr lang="en-US" dirty="0">
                <a:latin typeface="+mn-lt"/>
              </a:rPr>
              <a:t>“Underneath every simple, obvious story about ‘human error,’ there is a deeper, more complex story about the organization.” </a:t>
            </a:r>
          </a:p>
          <a:p>
            <a:pPr marL="0" indent="0">
              <a:buNone/>
            </a:pPr>
            <a:r>
              <a:rPr lang="en-US" dirty="0">
                <a:latin typeface="+mn-lt"/>
              </a:rPr>
              <a:t>					</a:t>
            </a:r>
            <a:r>
              <a:rPr lang="en-US" dirty="0">
                <a:latin typeface="+mj-lt"/>
              </a:rPr>
              <a:t>	</a:t>
            </a:r>
            <a:r>
              <a:rPr lang="en-US" dirty="0">
                <a:latin typeface="+mn-lt"/>
              </a:rPr>
              <a:t>Sydney Dekker</a:t>
            </a:r>
          </a:p>
        </p:txBody>
      </p:sp>
      <p:pic>
        <p:nvPicPr>
          <p:cNvPr id="4" name="Picture 3">
            <a:extLst>
              <a:ext uri="{FF2B5EF4-FFF2-40B4-BE49-F238E27FC236}">
                <a16:creationId xmlns:a16="http://schemas.microsoft.com/office/drawing/2014/main" id="{D95F54E3-6820-4A7B-910B-8ABDB15115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9380" y="317289"/>
            <a:ext cx="4730220" cy="2654512"/>
          </a:xfrm>
          <a:prstGeom prst="rect">
            <a:avLst/>
          </a:prstGeom>
        </p:spPr>
      </p:pic>
    </p:spTree>
    <p:extLst>
      <p:ext uri="{BB962C8B-B14F-4D97-AF65-F5344CB8AC3E}">
        <p14:creationId xmlns:p14="http://schemas.microsoft.com/office/powerpoint/2010/main" val="1040587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F0E244B-35FC-439D-A957-7F8193C32918}"/>
              </a:ext>
            </a:extLst>
          </p:cNvPr>
          <p:cNvSpPr>
            <a:spLocks noGrp="1"/>
          </p:cNvSpPr>
          <p:nvPr>
            <p:ph type="ftr" sz="quarter" idx="10"/>
          </p:nvPr>
        </p:nvSpPr>
        <p:spPr/>
        <p:txBody>
          <a:bodyPr/>
          <a:lstStyle/>
          <a:p>
            <a:endParaRPr lang="en-US" altLang="en-US" dirty="0"/>
          </a:p>
        </p:txBody>
      </p:sp>
      <p:sp>
        <p:nvSpPr>
          <p:cNvPr id="259074" name="Rectangle 2">
            <a:extLst>
              <a:ext uri="{FF2B5EF4-FFF2-40B4-BE49-F238E27FC236}">
                <a16:creationId xmlns:a16="http://schemas.microsoft.com/office/drawing/2014/main" id="{423E3A17-40AC-4B24-89B9-C07B3354B5A8}"/>
              </a:ext>
            </a:extLst>
          </p:cNvPr>
          <p:cNvSpPr>
            <a:spLocks noGrp="1" noChangeArrowheads="1"/>
          </p:cNvSpPr>
          <p:nvPr>
            <p:ph type="body" sz="half" idx="1"/>
          </p:nvPr>
        </p:nvSpPr>
        <p:spPr>
          <a:xfrm>
            <a:off x="2006082" y="3343343"/>
            <a:ext cx="7637981" cy="1924115"/>
          </a:xfrm>
          <a:noFill/>
          <a:ln/>
        </p:spPr>
        <p:txBody>
          <a:bodyPr/>
          <a:lstStyle/>
          <a:p>
            <a:pPr algn="ctr">
              <a:buFontTx/>
              <a:buNone/>
            </a:pPr>
            <a:r>
              <a:rPr lang="en-US" altLang="en-US" sz="3600" b="1" i="1" dirty="0">
                <a:latin typeface="Arial" panose="020B0604020202020204" pitchFamily="34" charset="0"/>
              </a:rPr>
              <a:t>“Safety outweighing every other consideration?”</a:t>
            </a:r>
          </a:p>
        </p:txBody>
      </p:sp>
      <p:sp>
        <p:nvSpPr>
          <p:cNvPr id="259075" name="Text Box 3">
            <a:extLst>
              <a:ext uri="{FF2B5EF4-FFF2-40B4-BE49-F238E27FC236}">
                <a16:creationId xmlns:a16="http://schemas.microsoft.com/office/drawing/2014/main" id="{BAB83F30-DCBD-4B76-862D-4854E71E120E}"/>
              </a:ext>
            </a:extLst>
          </p:cNvPr>
          <p:cNvSpPr txBox="1">
            <a:spLocks noChangeArrowheads="1"/>
          </p:cNvSpPr>
          <p:nvPr/>
        </p:nvSpPr>
        <p:spPr bwMode="auto">
          <a:xfrm>
            <a:off x="2572819" y="5116632"/>
            <a:ext cx="76379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tx2"/>
                </a:solidFill>
              </a:rPr>
              <a:t>What’s the reality within your organization?</a:t>
            </a:r>
          </a:p>
        </p:txBody>
      </p:sp>
      <p:grpSp>
        <p:nvGrpSpPr>
          <p:cNvPr id="5" name="Group 4">
            <a:extLst>
              <a:ext uri="{FF2B5EF4-FFF2-40B4-BE49-F238E27FC236}">
                <a16:creationId xmlns:a16="http://schemas.microsoft.com/office/drawing/2014/main" id="{EA650493-F075-41A9-AFDD-8B20C8FF2B4C}"/>
              </a:ext>
            </a:extLst>
          </p:cNvPr>
          <p:cNvGrpSpPr>
            <a:grpSpLocks/>
          </p:cNvGrpSpPr>
          <p:nvPr/>
        </p:nvGrpSpPr>
        <p:grpSpPr bwMode="auto">
          <a:xfrm>
            <a:off x="4945326" y="364994"/>
            <a:ext cx="2606842" cy="2474027"/>
            <a:chOff x="1307" y="1008"/>
            <a:chExt cx="3367" cy="2908"/>
          </a:xfrm>
        </p:grpSpPr>
        <p:grpSp>
          <p:nvGrpSpPr>
            <p:cNvPr id="6" name="Group 5">
              <a:extLst>
                <a:ext uri="{FF2B5EF4-FFF2-40B4-BE49-F238E27FC236}">
                  <a16:creationId xmlns:a16="http://schemas.microsoft.com/office/drawing/2014/main" id="{28C4F198-6208-4DED-8644-84B4D48A9C8F}"/>
                </a:ext>
              </a:extLst>
            </p:cNvPr>
            <p:cNvGrpSpPr>
              <a:grpSpLocks/>
            </p:cNvGrpSpPr>
            <p:nvPr/>
          </p:nvGrpSpPr>
          <p:grpSpPr bwMode="auto">
            <a:xfrm>
              <a:off x="1948" y="1008"/>
              <a:ext cx="2064" cy="1919"/>
              <a:chOff x="1881" y="816"/>
              <a:chExt cx="2192" cy="2096"/>
            </a:xfrm>
          </p:grpSpPr>
          <p:sp>
            <p:nvSpPr>
              <p:cNvPr id="16" name="Oval 5">
                <a:extLst>
                  <a:ext uri="{FF2B5EF4-FFF2-40B4-BE49-F238E27FC236}">
                    <a16:creationId xmlns:a16="http://schemas.microsoft.com/office/drawing/2014/main" id="{0834759A-15C6-478F-85C1-2B88CF510C16}"/>
                  </a:ext>
                </a:extLst>
              </p:cNvPr>
              <p:cNvSpPr>
                <a:spLocks noChangeArrowheads="1"/>
              </p:cNvSpPr>
              <p:nvPr/>
            </p:nvSpPr>
            <p:spPr bwMode="auto">
              <a:xfrm>
                <a:off x="1881" y="816"/>
                <a:ext cx="2192" cy="2096"/>
              </a:xfrm>
              <a:prstGeom prst="ellipse">
                <a:avLst/>
              </a:prstGeom>
              <a:gradFill rotWithShape="0">
                <a:gsLst>
                  <a:gs pos="0">
                    <a:srgbClr val="FFFFCC"/>
                  </a:gs>
                  <a:gs pos="100000">
                    <a:srgbClr val="76765E"/>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Rectangle 6">
                <a:extLst>
                  <a:ext uri="{FF2B5EF4-FFF2-40B4-BE49-F238E27FC236}">
                    <a16:creationId xmlns:a16="http://schemas.microsoft.com/office/drawing/2014/main" id="{A45B8288-27BC-4FB5-96D4-1D8FE82CBDD2}"/>
                  </a:ext>
                </a:extLst>
              </p:cNvPr>
              <p:cNvSpPr>
                <a:spLocks noChangeArrowheads="1"/>
              </p:cNvSpPr>
              <p:nvPr/>
            </p:nvSpPr>
            <p:spPr bwMode="auto">
              <a:xfrm>
                <a:off x="2052" y="1326"/>
                <a:ext cx="202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Environment</a:t>
                </a:r>
              </a:p>
            </p:txBody>
          </p:sp>
        </p:grpSp>
        <p:grpSp>
          <p:nvGrpSpPr>
            <p:cNvPr id="7" name="Group 7">
              <a:extLst>
                <a:ext uri="{FF2B5EF4-FFF2-40B4-BE49-F238E27FC236}">
                  <a16:creationId xmlns:a16="http://schemas.microsoft.com/office/drawing/2014/main" id="{5DCCBF15-4DFC-405E-B496-3147FB4FEF18}"/>
                </a:ext>
              </a:extLst>
            </p:cNvPr>
            <p:cNvGrpSpPr>
              <a:grpSpLocks/>
            </p:cNvGrpSpPr>
            <p:nvPr/>
          </p:nvGrpSpPr>
          <p:grpSpPr bwMode="auto">
            <a:xfrm>
              <a:off x="1307" y="1961"/>
              <a:ext cx="2064" cy="1918"/>
              <a:chOff x="1200" y="1857"/>
              <a:chExt cx="2192" cy="2096"/>
            </a:xfrm>
          </p:grpSpPr>
          <p:sp>
            <p:nvSpPr>
              <p:cNvPr id="14" name="Oval 8">
                <a:extLst>
                  <a:ext uri="{FF2B5EF4-FFF2-40B4-BE49-F238E27FC236}">
                    <a16:creationId xmlns:a16="http://schemas.microsoft.com/office/drawing/2014/main" id="{E2B880B8-8A10-4570-A177-D6E614796BF9}"/>
                  </a:ext>
                </a:extLst>
              </p:cNvPr>
              <p:cNvSpPr>
                <a:spLocks noChangeArrowheads="1"/>
              </p:cNvSpPr>
              <p:nvPr/>
            </p:nvSpPr>
            <p:spPr bwMode="auto">
              <a:xfrm>
                <a:off x="1200" y="1857"/>
                <a:ext cx="2192" cy="2096"/>
              </a:xfrm>
              <a:prstGeom prst="ellipse">
                <a:avLst/>
              </a:prstGeom>
              <a:solidFill>
                <a:schemeClr val="accent1">
                  <a:alpha val="50195"/>
                </a:scheme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solidFill>
                    <a:prstClr val="black"/>
                  </a:solidFill>
                </a:endParaRPr>
              </a:p>
            </p:txBody>
          </p:sp>
          <p:sp>
            <p:nvSpPr>
              <p:cNvPr id="15" name="Rectangle 9">
                <a:extLst>
                  <a:ext uri="{FF2B5EF4-FFF2-40B4-BE49-F238E27FC236}">
                    <a16:creationId xmlns:a16="http://schemas.microsoft.com/office/drawing/2014/main" id="{43142CF3-8F75-4680-A602-F7D2E9F2C0AC}"/>
                  </a:ext>
                </a:extLst>
              </p:cNvPr>
              <p:cNvSpPr>
                <a:spLocks noChangeArrowheads="1"/>
              </p:cNvSpPr>
              <p:nvPr/>
            </p:nvSpPr>
            <p:spPr bwMode="auto">
              <a:xfrm rot="3420000">
                <a:off x="1095" y="2814"/>
                <a:ext cx="1630" cy="46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Capability</a:t>
                </a:r>
              </a:p>
            </p:txBody>
          </p:sp>
        </p:grpSp>
        <p:grpSp>
          <p:nvGrpSpPr>
            <p:cNvPr id="8" name="Group 10">
              <a:extLst>
                <a:ext uri="{FF2B5EF4-FFF2-40B4-BE49-F238E27FC236}">
                  <a16:creationId xmlns:a16="http://schemas.microsoft.com/office/drawing/2014/main" id="{AA05D673-924E-4E69-9D2D-5AAF679FA236}"/>
                </a:ext>
              </a:extLst>
            </p:cNvPr>
            <p:cNvGrpSpPr>
              <a:grpSpLocks/>
            </p:cNvGrpSpPr>
            <p:nvPr/>
          </p:nvGrpSpPr>
          <p:grpSpPr bwMode="auto">
            <a:xfrm>
              <a:off x="2610" y="1997"/>
              <a:ext cx="2064" cy="1919"/>
              <a:chOff x="2584" y="1897"/>
              <a:chExt cx="2192" cy="2096"/>
            </a:xfrm>
          </p:grpSpPr>
          <p:sp>
            <p:nvSpPr>
              <p:cNvPr id="12" name="Oval 11">
                <a:extLst>
                  <a:ext uri="{FF2B5EF4-FFF2-40B4-BE49-F238E27FC236}">
                    <a16:creationId xmlns:a16="http://schemas.microsoft.com/office/drawing/2014/main" id="{4922708F-ADD4-4854-ABF2-FBFF9C7A549A}"/>
                  </a:ext>
                </a:extLst>
              </p:cNvPr>
              <p:cNvSpPr>
                <a:spLocks noChangeArrowheads="1"/>
              </p:cNvSpPr>
              <p:nvPr/>
            </p:nvSpPr>
            <p:spPr bwMode="auto">
              <a:xfrm>
                <a:off x="2584" y="1897"/>
                <a:ext cx="2192" cy="2096"/>
              </a:xfrm>
              <a:prstGeom prst="ellipse">
                <a:avLst/>
              </a:prstGeom>
              <a:solidFill>
                <a:srgbClr val="00CCFF">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 name="Rectangle 12">
                <a:extLst>
                  <a:ext uri="{FF2B5EF4-FFF2-40B4-BE49-F238E27FC236}">
                    <a16:creationId xmlns:a16="http://schemas.microsoft.com/office/drawing/2014/main" id="{698B1F92-9735-4C49-8F7C-6DCC4081D995}"/>
                  </a:ext>
                </a:extLst>
              </p:cNvPr>
              <p:cNvSpPr>
                <a:spLocks noChangeArrowheads="1"/>
              </p:cNvSpPr>
              <p:nvPr/>
            </p:nvSpPr>
            <p:spPr bwMode="auto">
              <a:xfrm rot="17760000">
                <a:off x="3182" y="2795"/>
                <a:ext cx="1654" cy="46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Motivation</a:t>
                </a:r>
              </a:p>
            </p:txBody>
          </p:sp>
        </p:grpSp>
        <p:grpSp>
          <p:nvGrpSpPr>
            <p:cNvPr id="9" name="Group 13">
              <a:extLst>
                <a:ext uri="{FF2B5EF4-FFF2-40B4-BE49-F238E27FC236}">
                  <a16:creationId xmlns:a16="http://schemas.microsoft.com/office/drawing/2014/main" id="{40BB3335-2EA9-48BD-9ED9-C95CC5C16044}"/>
                </a:ext>
              </a:extLst>
            </p:cNvPr>
            <p:cNvGrpSpPr>
              <a:grpSpLocks/>
            </p:cNvGrpSpPr>
            <p:nvPr/>
          </p:nvGrpSpPr>
          <p:grpSpPr bwMode="auto">
            <a:xfrm>
              <a:off x="2644" y="2355"/>
              <a:ext cx="1040" cy="537"/>
              <a:chOff x="2627" y="2212"/>
              <a:chExt cx="1106" cy="586"/>
            </a:xfrm>
          </p:grpSpPr>
          <p:sp>
            <p:nvSpPr>
              <p:cNvPr id="10" name="Oval 14">
                <a:extLst>
                  <a:ext uri="{FF2B5EF4-FFF2-40B4-BE49-F238E27FC236}">
                    <a16:creationId xmlns:a16="http://schemas.microsoft.com/office/drawing/2014/main" id="{6EFE460E-D393-4B40-AC2D-6C0AA853E75F}"/>
                  </a:ext>
                </a:extLst>
              </p:cNvPr>
              <p:cNvSpPr>
                <a:spLocks noChangeArrowheads="1"/>
              </p:cNvSpPr>
              <p:nvPr/>
            </p:nvSpPr>
            <p:spPr bwMode="auto">
              <a:xfrm>
                <a:off x="2740" y="2212"/>
                <a:ext cx="568" cy="56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 name="Rectangle 15">
                <a:extLst>
                  <a:ext uri="{FF2B5EF4-FFF2-40B4-BE49-F238E27FC236}">
                    <a16:creationId xmlns:a16="http://schemas.microsoft.com/office/drawing/2014/main" id="{23589855-D4B3-4D06-87C8-BA1B29E1D51D}"/>
                  </a:ext>
                </a:extLst>
              </p:cNvPr>
              <p:cNvSpPr>
                <a:spLocks noChangeArrowheads="1"/>
              </p:cNvSpPr>
              <p:nvPr/>
            </p:nvSpPr>
            <p:spPr bwMode="auto">
              <a:xfrm>
                <a:off x="2627" y="2284"/>
                <a:ext cx="1106" cy="5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000" b="1" dirty="0">
                    <a:solidFill>
                      <a:prstClr val="black"/>
                    </a:solidFill>
                  </a:rPr>
                  <a:t>Optimized</a:t>
                </a:r>
              </a:p>
              <a:p>
                <a:pPr>
                  <a:spcBef>
                    <a:spcPct val="0"/>
                  </a:spcBef>
                </a:pPr>
                <a:r>
                  <a:rPr lang="en-US" sz="1000" b="1" dirty="0">
                    <a:solidFill>
                      <a:prstClr val="black"/>
                    </a:solidFill>
                  </a:rPr>
                  <a:t>System</a:t>
                </a:r>
              </a:p>
            </p:txBody>
          </p:sp>
        </p:grpSp>
      </p:grpSp>
    </p:spTree>
    <p:extLst>
      <p:ext uri="{BB962C8B-B14F-4D97-AF65-F5344CB8AC3E}">
        <p14:creationId xmlns:p14="http://schemas.microsoft.com/office/powerpoint/2010/main" val="2783420355"/>
      </p:ext>
    </p:extLst>
  </p:cSld>
  <p:clrMapOvr>
    <a:masterClrMapping/>
  </p:clrMapOvr>
  <p:transition>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667000" y="857250"/>
            <a:ext cx="6858000" cy="1314450"/>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lgn="ctr">
              <a:lnSpc>
                <a:spcPct val="85000"/>
              </a:lnSpc>
              <a:spcBef>
                <a:spcPct val="50000"/>
              </a:spcBef>
            </a:pPr>
            <a:endParaRPr lang="en-US" altLang="en-US" sz="1500" dirty="0"/>
          </a:p>
        </p:txBody>
      </p:sp>
      <p:sp>
        <p:nvSpPr>
          <p:cNvPr id="70659" name="Rectangle 3"/>
          <p:cNvSpPr>
            <a:spLocks noChangeArrowheads="1"/>
          </p:cNvSpPr>
          <p:nvPr/>
        </p:nvSpPr>
        <p:spPr bwMode="auto">
          <a:xfrm>
            <a:off x="3009900" y="4785850"/>
            <a:ext cx="6271022" cy="72712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12700"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750" dirty="0">
                <a:solidFill>
                  <a:schemeClr val="tx1"/>
                </a:solidFill>
                <a:latin typeface="Garamond" panose="02020404030301010803" pitchFamily="18" charset="0"/>
              </a:rPr>
              <a:t>Our loss prevention service is advisory only.  We assume no responsibility for management or control of customer safety activities nor for implementation of recommended corrective measures.  This report is based on information supplied by the customer and observations of conditions and practices at the time of the visit.  We have not tried to identify all hazards.  We do not warrant that requirements of any federal, state, or local law, regulation or ordinance have or have not been met.</a:t>
            </a:r>
          </a:p>
          <a:p>
            <a:pPr algn="ctr" eaLnBrk="1" hangingPunct="1">
              <a:spcBef>
                <a:spcPct val="50000"/>
              </a:spcBef>
            </a:pPr>
            <a:r>
              <a:rPr lang="en-US" altLang="en-US" sz="750" b="1" i="1" dirty="0">
                <a:solidFill>
                  <a:srgbClr val="497B45"/>
                </a:solidFill>
                <a:latin typeface="Garamond" panose="02020404030301010803" pitchFamily="18" charset="0"/>
              </a:rPr>
              <a:t>Helping People Live Safer, More Secure Lives</a:t>
            </a:r>
          </a:p>
        </p:txBody>
      </p:sp>
      <p:sp>
        <p:nvSpPr>
          <p:cNvPr id="70660" name="Line 4"/>
          <p:cNvSpPr>
            <a:spLocks noChangeShapeType="1"/>
          </p:cNvSpPr>
          <p:nvPr/>
        </p:nvSpPr>
        <p:spPr bwMode="auto">
          <a:xfrm>
            <a:off x="2895600" y="1371600"/>
            <a:ext cx="0" cy="371475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dirty="0"/>
          </a:p>
        </p:txBody>
      </p:sp>
      <p:sp>
        <p:nvSpPr>
          <p:cNvPr id="70661" name="Rectangle 5"/>
          <p:cNvSpPr>
            <a:spLocks noGrp="1" noChangeArrowheads="1"/>
          </p:cNvSpPr>
          <p:nvPr>
            <p:ph type="title"/>
          </p:nvPr>
        </p:nvSpPr>
        <p:spPr>
          <a:xfrm>
            <a:off x="3009900" y="1085850"/>
            <a:ext cx="6172200" cy="857250"/>
          </a:xfrm>
          <a:noFill/>
        </p:spPr>
        <p:txBody>
          <a:bodyPr anchor="ctr"/>
          <a:lstStyle/>
          <a:p>
            <a:pPr eaLnBrk="1" hangingPunct="1"/>
            <a:r>
              <a:rPr lang="en-US" altLang="en-US" dirty="0"/>
              <a:t>Thank You!</a:t>
            </a:r>
          </a:p>
        </p:txBody>
      </p:sp>
      <p:sp>
        <p:nvSpPr>
          <p:cNvPr id="70662" name="TextBox 2"/>
          <p:cNvSpPr txBox="1">
            <a:spLocks noChangeArrowheads="1"/>
          </p:cNvSpPr>
          <p:nvPr/>
        </p:nvSpPr>
        <p:spPr bwMode="auto">
          <a:xfrm>
            <a:off x="3992897" y="2659381"/>
            <a:ext cx="4241467" cy="26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000000"/>
                </a:solidFill>
                <a:latin typeface="Arial" panose="020B0604020202020204" pitchFamily="34" charset="0"/>
                <a:cs typeface="Arial" panose="020B0604020202020204" pitchFamily="34" charset="0"/>
              </a:defRPr>
            </a:lvl1pPr>
            <a:lvl2pPr marL="742950" indent="-285750">
              <a:defRPr sz="2000">
                <a:solidFill>
                  <a:srgbClr val="000000"/>
                </a:solidFill>
                <a:latin typeface="Arial" panose="020B0604020202020204" pitchFamily="34" charset="0"/>
                <a:cs typeface="Arial" panose="020B0604020202020204" pitchFamily="34" charset="0"/>
              </a:defRPr>
            </a:lvl2pPr>
            <a:lvl3pPr marL="1143000" indent="-228600">
              <a:defRPr sz="2000">
                <a:solidFill>
                  <a:srgbClr val="000000"/>
                </a:solidFill>
                <a:latin typeface="Arial" panose="020B0604020202020204" pitchFamily="34" charset="0"/>
                <a:cs typeface="Arial" panose="020B0604020202020204" pitchFamily="34" charset="0"/>
              </a:defRPr>
            </a:lvl3pPr>
            <a:lvl4pPr marL="1600200" indent="-228600">
              <a:defRPr sz="2000">
                <a:solidFill>
                  <a:srgbClr val="000000"/>
                </a:solidFill>
                <a:latin typeface="Arial" panose="020B0604020202020204" pitchFamily="34" charset="0"/>
                <a:cs typeface="Arial" panose="020B0604020202020204" pitchFamily="34" charset="0"/>
              </a:defRPr>
            </a:lvl4pPr>
            <a:lvl5pPr marL="2057400" indent="-228600">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9pPr>
          </a:lstStyle>
          <a:p>
            <a:pPr algn="ctr">
              <a:lnSpc>
                <a:spcPct val="85000"/>
              </a:lnSpc>
              <a:spcBef>
                <a:spcPct val="50000"/>
              </a:spcBef>
            </a:pPr>
            <a:r>
              <a:rPr lang="en-US" altLang="en-US" sz="1800" dirty="0"/>
              <a:t>Robert K. Gardner &amp; Douglas R. Handy</a:t>
            </a:r>
          </a:p>
          <a:p>
            <a:pPr algn="ctr">
              <a:lnSpc>
                <a:spcPct val="85000"/>
              </a:lnSpc>
              <a:spcBef>
                <a:spcPct val="50000"/>
              </a:spcBef>
            </a:pPr>
            <a:r>
              <a:rPr lang="en-US" altLang="en-US" sz="1800" dirty="0"/>
              <a:t>Technical Consultants</a:t>
            </a:r>
          </a:p>
          <a:p>
            <a:pPr algn="ctr">
              <a:lnSpc>
                <a:spcPct val="85000"/>
              </a:lnSpc>
              <a:spcBef>
                <a:spcPct val="50000"/>
              </a:spcBef>
            </a:pPr>
            <a:r>
              <a:rPr lang="en-US" altLang="en-US" sz="1800" dirty="0"/>
              <a:t>Liberty Mutual Insurance </a:t>
            </a:r>
          </a:p>
          <a:p>
            <a:pPr algn="ctr">
              <a:lnSpc>
                <a:spcPct val="85000"/>
              </a:lnSpc>
              <a:spcBef>
                <a:spcPct val="50000"/>
              </a:spcBef>
            </a:pPr>
            <a:r>
              <a:rPr lang="en-US" altLang="en-US" sz="1800" dirty="0"/>
              <a:t>Risk Control Services</a:t>
            </a:r>
          </a:p>
          <a:p>
            <a:pPr algn="ctr">
              <a:lnSpc>
                <a:spcPct val="85000"/>
              </a:lnSpc>
              <a:spcBef>
                <a:spcPct val="50000"/>
              </a:spcBef>
            </a:pPr>
            <a:r>
              <a:rPr lang="en-US" altLang="en-US" sz="1800" dirty="0">
                <a:hlinkClick r:id="rId2"/>
              </a:rPr>
              <a:t>Robert.gardner@libertymutual.com</a:t>
            </a:r>
            <a:endParaRPr lang="en-US" altLang="en-US" sz="1800" dirty="0"/>
          </a:p>
          <a:p>
            <a:pPr algn="ctr">
              <a:lnSpc>
                <a:spcPct val="85000"/>
              </a:lnSpc>
              <a:spcBef>
                <a:spcPct val="50000"/>
              </a:spcBef>
            </a:pPr>
            <a:r>
              <a:rPr lang="en-US" altLang="en-US" sz="1800" dirty="0">
                <a:hlinkClick r:id="rId3"/>
              </a:rPr>
              <a:t>Douglas.handy@libertymutual.com</a:t>
            </a:r>
            <a:endParaRPr lang="en-US" altLang="en-US" sz="1800" dirty="0"/>
          </a:p>
          <a:p>
            <a:pPr algn="ctr">
              <a:lnSpc>
                <a:spcPct val="85000"/>
              </a:lnSpc>
              <a:spcBef>
                <a:spcPct val="50000"/>
              </a:spcBef>
            </a:pPr>
            <a:endParaRPr lang="en-US" altLang="en-US" sz="1800" dirty="0"/>
          </a:p>
        </p:txBody>
      </p:sp>
    </p:spTree>
    <p:extLst>
      <p:ext uri="{BB962C8B-B14F-4D97-AF65-F5344CB8AC3E}">
        <p14:creationId xmlns:p14="http://schemas.microsoft.com/office/powerpoint/2010/main" val="3168092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 car, truck, transport&#10;&#10;Description generated with high confidence">
            <a:extLst>
              <a:ext uri="{FF2B5EF4-FFF2-40B4-BE49-F238E27FC236}">
                <a16:creationId xmlns:a16="http://schemas.microsoft.com/office/drawing/2014/main" id="{4039475E-A161-48F9-B474-88C4B631EA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5326" y="4447410"/>
            <a:ext cx="3295650" cy="2286000"/>
          </a:xfrm>
          <a:prstGeom prst="rect">
            <a:avLst/>
          </a:prstGeom>
        </p:spPr>
      </p:pic>
      <p:grpSp>
        <p:nvGrpSpPr>
          <p:cNvPr id="4" name="Group 3">
            <a:extLst>
              <a:ext uri="{FF2B5EF4-FFF2-40B4-BE49-F238E27FC236}">
                <a16:creationId xmlns:a16="http://schemas.microsoft.com/office/drawing/2014/main" id="{D96B6F43-3817-4634-A1EA-5EC71284863D}"/>
              </a:ext>
            </a:extLst>
          </p:cNvPr>
          <p:cNvGrpSpPr>
            <a:grpSpLocks/>
          </p:cNvGrpSpPr>
          <p:nvPr/>
        </p:nvGrpSpPr>
        <p:grpSpPr bwMode="auto">
          <a:xfrm>
            <a:off x="4945326" y="157600"/>
            <a:ext cx="2606842" cy="2474027"/>
            <a:chOff x="1307" y="1008"/>
            <a:chExt cx="3367" cy="2908"/>
          </a:xfrm>
        </p:grpSpPr>
        <p:grpSp>
          <p:nvGrpSpPr>
            <p:cNvPr id="5" name="Group 4">
              <a:extLst>
                <a:ext uri="{FF2B5EF4-FFF2-40B4-BE49-F238E27FC236}">
                  <a16:creationId xmlns:a16="http://schemas.microsoft.com/office/drawing/2014/main" id="{6EAA4CDE-01A6-48DE-B7FD-7A95F669B619}"/>
                </a:ext>
              </a:extLst>
            </p:cNvPr>
            <p:cNvGrpSpPr>
              <a:grpSpLocks/>
            </p:cNvGrpSpPr>
            <p:nvPr/>
          </p:nvGrpSpPr>
          <p:grpSpPr bwMode="auto">
            <a:xfrm>
              <a:off x="1948" y="1008"/>
              <a:ext cx="2064" cy="1919"/>
              <a:chOff x="1881" y="816"/>
              <a:chExt cx="2192" cy="2096"/>
            </a:xfrm>
          </p:grpSpPr>
          <p:sp>
            <p:nvSpPr>
              <p:cNvPr id="15" name="Oval 5">
                <a:extLst>
                  <a:ext uri="{FF2B5EF4-FFF2-40B4-BE49-F238E27FC236}">
                    <a16:creationId xmlns:a16="http://schemas.microsoft.com/office/drawing/2014/main" id="{A99037EF-3D80-40E0-9560-483BAD1C9CCC}"/>
                  </a:ext>
                </a:extLst>
              </p:cNvPr>
              <p:cNvSpPr>
                <a:spLocks noChangeArrowheads="1"/>
              </p:cNvSpPr>
              <p:nvPr/>
            </p:nvSpPr>
            <p:spPr bwMode="auto">
              <a:xfrm>
                <a:off x="1881" y="816"/>
                <a:ext cx="2192" cy="2096"/>
              </a:xfrm>
              <a:prstGeom prst="ellipse">
                <a:avLst/>
              </a:prstGeom>
              <a:gradFill rotWithShape="0">
                <a:gsLst>
                  <a:gs pos="0">
                    <a:srgbClr val="FFFFCC"/>
                  </a:gs>
                  <a:gs pos="100000">
                    <a:srgbClr val="76765E"/>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 name="Rectangle 6">
                <a:extLst>
                  <a:ext uri="{FF2B5EF4-FFF2-40B4-BE49-F238E27FC236}">
                    <a16:creationId xmlns:a16="http://schemas.microsoft.com/office/drawing/2014/main" id="{3174C810-C7D4-4208-8574-02FC805BDF86}"/>
                  </a:ext>
                </a:extLst>
              </p:cNvPr>
              <p:cNvSpPr>
                <a:spLocks noChangeArrowheads="1"/>
              </p:cNvSpPr>
              <p:nvPr/>
            </p:nvSpPr>
            <p:spPr bwMode="auto">
              <a:xfrm>
                <a:off x="2052" y="1326"/>
                <a:ext cx="202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Environment</a:t>
                </a:r>
              </a:p>
            </p:txBody>
          </p:sp>
        </p:grpSp>
        <p:grpSp>
          <p:nvGrpSpPr>
            <p:cNvPr id="6" name="Group 7">
              <a:extLst>
                <a:ext uri="{FF2B5EF4-FFF2-40B4-BE49-F238E27FC236}">
                  <a16:creationId xmlns:a16="http://schemas.microsoft.com/office/drawing/2014/main" id="{211EF2E2-68D7-453D-9DA3-2CFD9EF54339}"/>
                </a:ext>
              </a:extLst>
            </p:cNvPr>
            <p:cNvGrpSpPr>
              <a:grpSpLocks/>
            </p:cNvGrpSpPr>
            <p:nvPr/>
          </p:nvGrpSpPr>
          <p:grpSpPr bwMode="auto">
            <a:xfrm>
              <a:off x="1307" y="1961"/>
              <a:ext cx="2064" cy="1918"/>
              <a:chOff x="1200" y="1857"/>
              <a:chExt cx="2192" cy="2096"/>
            </a:xfrm>
          </p:grpSpPr>
          <p:sp>
            <p:nvSpPr>
              <p:cNvPr id="13" name="Oval 8">
                <a:extLst>
                  <a:ext uri="{FF2B5EF4-FFF2-40B4-BE49-F238E27FC236}">
                    <a16:creationId xmlns:a16="http://schemas.microsoft.com/office/drawing/2014/main" id="{AB456320-89A7-4ACE-BC91-F3CDE70E0C67}"/>
                  </a:ext>
                </a:extLst>
              </p:cNvPr>
              <p:cNvSpPr>
                <a:spLocks noChangeArrowheads="1"/>
              </p:cNvSpPr>
              <p:nvPr/>
            </p:nvSpPr>
            <p:spPr bwMode="auto">
              <a:xfrm>
                <a:off x="1200" y="1857"/>
                <a:ext cx="2192" cy="2096"/>
              </a:xfrm>
              <a:prstGeom prst="ellipse">
                <a:avLst/>
              </a:prstGeom>
              <a:solidFill>
                <a:schemeClr val="accent1">
                  <a:alpha val="50195"/>
                </a:scheme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solidFill>
                    <a:prstClr val="black"/>
                  </a:solidFill>
                </a:endParaRPr>
              </a:p>
            </p:txBody>
          </p:sp>
          <p:sp>
            <p:nvSpPr>
              <p:cNvPr id="14" name="Rectangle 9">
                <a:extLst>
                  <a:ext uri="{FF2B5EF4-FFF2-40B4-BE49-F238E27FC236}">
                    <a16:creationId xmlns:a16="http://schemas.microsoft.com/office/drawing/2014/main" id="{8708F6CE-4522-4703-B035-8673C11606E0}"/>
                  </a:ext>
                </a:extLst>
              </p:cNvPr>
              <p:cNvSpPr>
                <a:spLocks noChangeArrowheads="1"/>
              </p:cNvSpPr>
              <p:nvPr/>
            </p:nvSpPr>
            <p:spPr bwMode="auto">
              <a:xfrm rot="3420000">
                <a:off x="1095" y="2814"/>
                <a:ext cx="1630" cy="46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Capability</a:t>
                </a:r>
              </a:p>
            </p:txBody>
          </p:sp>
        </p:grpSp>
        <p:grpSp>
          <p:nvGrpSpPr>
            <p:cNvPr id="7" name="Group 10">
              <a:extLst>
                <a:ext uri="{FF2B5EF4-FFF2-40B4-BE49-F238E27FC236}">
                  <a16:creationId xmlns:a16="http://schemas.microsoft.com/office/drawing/2014/main" id="{755CF27D-623B-4BF5-B6BB-3D3BFFDE70BA}"/>
                </a:ext>
              </a:extLst>
            </p:cNvPr>
            <p:cNvGrpSpPr>
              <a:grpSpLocks/>
            </p:cNvGrpSpPr>
            <p:nvPr/>
          </p:nvGrpSpPr>
          <p:grpSpPr bwMode="auto">
            <a:xfrm>
              <a:off x="2610" y="1997"/>
              <a:ext cx="2064" cy="1919"/>
              <a:chOff x="2584" y="1897"/>
              <a:chExt cx="2192" cy="2096"/>
            </a:xfrm>
          </p:grpSpPr>
          <p:sp>
            <p:nvSpPr>
              <p:cNvPr id="11" name="Oval 11">
                <a:extLst>
                  <a:ext uri="{FF2B5EF4-FFF2-40B4-BE49-F238E27FC236}">
                    <a16:creationId xmlns:a16="http://schemas.microsoft.com/office/drawing/2014/main" id="{2CC477D8-3F36-4821-92BE-B32A7D950265}"/>
                  </a:ext>
                </a:extLst>
              </p:cNvPr>
              <p:cNvSpPr>
                <a:spLocks noChangeArrowheads="1"/>
              </p:cNvSpPr>
              <p:nvPr/>
            </p:nvSpPr>
            <p:spPr bwMode="auto">
              <a:xfrm>
                <a:off x="2584" y="1897"/>
                <a:ext cx="2192" cy="2096"/>
              </a:xfrm>
              <a:prstGeom prst="ellipse">
                <a:avLst/>
              </a:prstGeom>
              <a:solidFill>
                <a:srgbClr val="00CCFF">
                  <a:alpha val="50195"/>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 name="Rectangle 12">
                <a:extLst>
                  <a:ext uri="{FF2B5EF4-FFF2-40B4-BE49-F238E27FC236}">
                    <a16:creationId xmlns:a16="http://schemas.microsoft.com/office/drawing/2014/main" id="{53A1D3A5-12EC-448E-8FA9-00EDEB54AC48}"/>
                  </a:ext>
                </a:extLst>
              </p:cNvPr>
              <p:cNvSpPr>
                <a:spLocks noChangeArrowheads="1"/>
              </p:cNvSpPr>
              <p:nvPr/>
            </p:nvSpPr>
            <p:spPr bwMode="auto">
              <a:xfrm rot="17760000">
                <a:off x="3182" y="2795"/>
                <a:ext cx="1654" cy="46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600" b="1" dirty="0">
                    <a:solidFill>
                      <a:prstClr val="black"/>
                    </a:solidFill>
                  </a:rPr>
                  <a:t>Motivation</a:t>
                </a:r>
              </a:p>
            </p:txBody>
          </p:sp>
        </p:grpSp>
        <p:grpSp>
          <p:nvGrpSpPr>
            <p:cNvPr id="8" name="Group 13">
              <a:extLst>
                <a:ext uri="{FF2B5EF4-FFF2-40B4-BE49-F238E27FC236}">
                  <a16:creationId xmlns:a16="http://schemas.microsoft.com/office/drawing/2014/main" id="{362056A0-8B89-4E4B-93F9-D1C68C0FD2E9}"/>
                </a:ext>
              </a:extLst>
            </p:cNvPr>
            <p:cNvGrpSpPr>
              <a:grpSpLocks/>
            </p:cNvGrpSpPr>
            <p:nvPr/>
          </p:nvGrpSpPr>
          <p:grpSpPr bwMode="auto">
            <a:xfrm>
              <a:off x="2644" y="2355"/>
              <a:ext cx="1040" cy="537"/>
              <a:chOff x="2627" y="2212"/>
              <a:chExt cx="1106" cy="586"/>
            </a:xfrm>
          </p:grpSpPr>
          <p:sp>
            <p:nvSpPr>
              <p:cNvPr id="9" name="Oval 14">
                <a:extLst>
                  <a:ext uri="{FF2B5EF4-FFF2-40B4-BE49-F238E27FC236}">
                    <a16:creationId xmlns:a16="http://schemas.microsoft.com/office/drawing/2014/main" id="{1752FAD4-B15E-481D-8836-AD6655DB22CD}"/>
                  </a:ext>
                </a:extLst>
              </p:cNvPr>
              <p:cNvSpPr>
                <a:spLocks noChangeArrowheads="1"/>
              </p:cNvSpPr>
              <p:nvPr/>
            </p:nvSpPr>
            <p:spPr bwMode="auto">
              <a:xfrm>
                <a:off x="2740" y="2212"/>
                <a:ext cx="568" cy="56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0" name="Rectangle 15">
                <a:extLst>
                  <a:ext uri="{FF2B5EF4-FFF2-40B4-BE49-F238E27FC236}">
                    <a16:creationId xmlns:a16="http://schemas.microsoft.com/office/drawing/2014/main" id="{E390BFD3-A854-44D4-8408-AEC2AB6E7878}"/>
                  </a:ext>
                </a:extLst>
              </p:cNvPr>
              <p:cNvSpPr>
                <a:spLocks noChangeArrowheads="1"/>
              </p:cNvSpPr>
              <p:nvPr/>
            </p:nvSpPr>
            <p:spPr bwMode="auto">
              <a:xfrm>
                <a:off x="2627" y="2284"/>
                <a:ext cx="1106" cy="5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0"/>
                  </a:spcBef>
                </a:pPr>
                <a:r>
                  <a:rPr lang="en-US" sz="1000" b="1" dirty="0">
                    <a:solidFill>
                      <a:prstClr val="black"/>
                    </a:solidFill>
                  </a:rPr>
                  <a:t>Optimized</a:t>
                </a:r>
              </a:p>
              <a:p>
                <a:pPr>
                  <a:spcBef>
                    <a:spcPct val="0"/>
                  </a:spcBef>
                </a:pPr>
                <a:r>
                  <a:rPr lang="en-US" sz="1000" b="1" dirty="0">
                    <a:solidFill>
                      <a:prstClr val="black"/>
                    </a:solidFill>
                  </a:rPr>
                  <a:t>System</a:t>
                </a:r>
              </a:p>
            </p:txBody>
          </p:sp>
        </p:grpSp>
      </p:grpSp>
    </p:spTree>
    <p:extLst>
      <p:ext uri="{BB962C8B-B14F-4D97-AF65-F5344CB8AC3E}">
        <p14:creationId xmlns:p14="http://schemas.microsoft.com/office/powerpoint/2010/main" val="119301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A4FB26A3-D703-432C-8FBE-19B012C95229}"/>
              </a:ext>
            </a:extLst>
          </p:cNvPr>
          <p:cNvSpPr>
            <a:spLocks noGrp="1" noChangeArrowheads="1"/>
          </p:cNvSpPr>
          <p:nvPr>
            <p:ph type="title"/>
          </p:nvPr>
        </p:nvSpPr>
        <p:spPr>
          <a:xfrm>
            <a:off x="114300" y="0"/>
            <a:ext cx="10325100" cy="1036320"/>
          </a:xfrm>
        </p:spPr>
        <p:txBody>
          <a:bodyPr>
            <a:normAutofit/>
          </a:bodyPr>
          <a:lstStyle/>
          <a:p>
            <a:r>
              <a:rPr lang="en-US" altLang="en-US" sz="3600" dirty="0">
                <a:solidFill>
                  <a:srgbClr val="7030A0"/>
                </a:solidFill>
                <a:latin typeface="Arial" panose="020B0604020202020204" pitchFamily="34" charset="0"/>
              </a:rPr>
              <a:t>How Many Squares?</a:t>
            </a:r>
          </a:p>
        </p:txBody>
      </p:sp>
      <p:sp>
        <p:nvSpPr>
          <p:cNvPr id="158723" name="Rectangle 3">
            <a:extLst>
              <a:ext uri="{FF2B5EF4-FFF2-40B4-BE49-F238E27FC236}">
                <a16:creationId xmlns:a16="http://schemas.microsoft.com/office/drawing/2014/main" id="{FF4DE95A-BD52-419D-B8D4-46FEA0F0C381}"/>
              </a:ext>
            </a:extLst>
          </p:cNvPr>
          <p:cNvSpPr>
            <a:spLocks noChangeArrowheads="1"/>
          </p:cNvSpPr>
          <p:nvPr/>
        </p:nvSpPr>
        <p:spPr bwMode="auto">
          <a:xfrm>
            <a:off x="3962400" y="1434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4" name="Rectangle 4">
            <a:extLst>
              <a:ext uri="{FF2B5EF4-FFF2-40B4-BE49-F238E27FC236}">
                <a16:creationId xmlns:a16="http://schemas.microsoft.com/office/drawing/2014/main" id="{EBA0F745-825C-44CA-A184-B9BF49F195EE}"/>
              </a:ext>
            </a:extLst>
          </p:cNvPr>
          <p:cNvSpPr>
            <a:spLocks noChangeArrowheads="1"/>
          </p:cNvSpPr>
          <p:nvPr/>
        </p:nvSpPr>
        <p:spPr bwMode="auto">
          <a:xfrm>
            <a:off x="5486400" y="1434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5" name="Rectangle 5">
            <a:extLst>
              <a:ext uri="{FF2B5EF4-FFF2-40B4-BE49-F238E27FC236}">
                <a16:creationId xmlns:a16="http://schemas.microsoft.com/office/drawing/2014/main" id="{2594C82E-083E-4417-9CC1-E3645FDC1D76}"/>
              </a:ext>
            </a:extLst>
          </p:cNvPr>
          <p:cNvSpPr>
            <a:spLocks noChangeArrowheads="1"/>
          </p:cNvSpPr>
          <p:nvPr/>
        </p:nvSpPr>
        <p:spPr bwMode="auto">
          <a:xfrm>
            <a:off x="7010400" y="1434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6" name="Rectangle 6">
            <a:extLst>
              <a:ext uri="{FF2B5EF4-FFF2-40B4-BE49-F238E27FC236}">
                <a16:creationId xmlns:a16="http://schemas.microsoft.com/office/drawing/2014/main" id="{116A7A0D-B212-45D8-9DC5-A7A927A45D29}"/>
              </a:ext>
            </a:extLst>
          </p:cNvPr>
          <p:cNvSpPr>
            <a:spLocks noChangeArrowheads="1"/>
          </p:cNvSpPr>
          <p:nvPr/>
        </p:nvSpPr>
        <p:spPr bwMode="auto">
          <a:xfrm>
            <a:off x="3962400" y="2958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7" name="Rectangle 7">
            <a:extLst>
              <a:ext uri="{FF2B5EF4-FFF2-40B4-BE49-F238E27FC236}">
                <a16:creationId xmlns:a16="http://schemas.microsoft.com/office/drawing/2014/main" id="{89EB88CA-3852-4ACF-A12C-599E4AF29D20}"/>
              </a:ext>
            </a:extLst>
          </p:cNvPr>
          <p:cNvSpPr>
            <a:spLocks noChangeArrowheads="1"/>
          </p:cNvSpPr>
          <p:nvPr/>
        </p:nvSpPr>
        <p:spPr bwMode="auto">
          <a:xfrm>
            <a:off x="5486400" y="2958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8" name="Rectangle 8">
            <a:extLst>
              <a:ext uri="{FF2B5EF4-FFF2-40B4-BE49-F238E27FC236}">
                <a16:creationId xmlns:a16="http://schemas.microsoft.com/office/drawing/2014/main" id="{63CF4B61-77A8-414E-ADE4-40007C4FC69E}"/>
              </a:ext>
            </a:extLst>
          </p:cNvPr>
          <p:cNvSpPr>
            <a:spLocks noChangeArrowheads="1"/>
          </p:cNvSpPr>
          <p:nvPr/>
        </p:nvSpPr>
        <p:spPr bwMode="auto">
          <a:xfrm>
            <a:off x="7010400" y="2958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9" name="Rectangle 9">
            <a:extLst>
              <a:ext uri="{FF2B5EF4-FFF2-40B4-BE49-F238E27FC236}">
                <a16:creationId xmlns:a16="http://schemas.microsoft.com/office/drawing/2014/main" id="{9D79FD43-30D8-4223-8E69-C74424DDD803}"/>
              </a:ext>
            </a:extLst>
          </p:cNvPr>
          <p:cNvSpPr>
            <a:spLocks noChangeArrowheads="1"/>
          </p:cNvSpPr>
          <p:nvPr/>
        </p:nvSpPr>
        <p:spPr bwMode="auto">
          <a:xfrm>
            <a:off x="3962400" y="4482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30" name="Rectangle 10">
            <a:extLst>
              <a:ext uri="{FF2B5EF4-FFF2-40B4-BE49-F238E27FC236}">
                <a16:creationId xmlns:a16="http://schemas.microsoft.com/office/drawing/2014/main" id="{F4BCAA2D-101E-4F34-8E64-D955DC4CEB23}"/>
              </a:ext>
            </a:extLst>
          </p:cNvPr>
          <p:cNvSpPr>
            <a:spLocks noChangeArrowheads="1"/>
          </p:cNvSpPr>
          <p:nvPr/>
        </p:nvSpPr>
        <p:spPr bwMode="auto">
          <a:xfrm>
            <a:off x="5486400" y="4482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31" name="Rectangle 11">
            <a:extLst>
              <a:ext uri="{FF2B5EF4-FFF2-40B4-BE49-F238E27FC236}">
                <a16:creationId xmlns:a16="http://schemas.microsoft.com/office/drawing/2014/main" id="{39B6492E-3EF8-4CF3-B9A8-945FAD7F4FF3}"/>
              </a:ext>
            </a:extLst>
          </p:cNvPr>
          <p:cNvSpPr>
            <a:spLocks noChangeArrowheads="1"/>
          </p:cNvSpPr>
          <p:nvPr/>
        </p:nvSpPr>
        <p:spPr bwMode="auto">
          <a:xfrm>
            <a:off x="7010400" y="448234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B00990FD-C2D6-4C07-9E35-D73E4A115414}"/>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
        <p:nvSpPr>
          <p:cNvPr id="159747" name="Rectangle 3">
            <a:extLst>
              <a:ext uri="{FF2B5EF4-FFF2-40B4-BE49-F238E27FC236}">
                <a16:creationId xmlns:a16="http://schemas.microsoft.com/office/drawing/2014/main" id="{DD7ED044-739C-4731-8DD0-281D90106A8F}"/>
              </a:ext>
            </a:extLst>
          </p:cNvPr>
          <p:cNvSpPr>
            <a:spLocks noChangeArrowheads="1"/>
          </p:cNvSpPr>
          <p:nvPr/>
        </p:nvSpPr>
        <p:spPr bwMode="auto">
          <a:xfrm>
            <a:off x="3962400" y="1389529"/>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8" name="Rectangle 4">
            <a:extLst>
              <a:ext uri="{FF2B5EF4-FFF2-40B4-BE49-F238E27FC236}">
                <a16:creationId xmlns:a16="http://schemas.microsoft.com/office/drawing/2014/main" id="{0F7A2865-2CEA-46C9-9B53-C715F597BC75}"/>
              </a:ext>
            </a:extLst>
          </p:cNvPr>
          <p:cNvSpPr>
            <a:spLocks noChangeArrowheads="1"/>
          </p:cNvSpPr>
          <p:nvPr/>
        </p:nvSpPr>
        <p:spPr bwMode="auto">
          <a:xfrm>
            <a:off x="5486400" y="1380191"/>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9" name="Rectangle 5">
            <a:extLst>
              <a:ext uri="{FF2B5EF4-FFF2-40B4-BE49-F238E27FC236}">
                <a16:creationId xmlns:a16="http://schemas.microsoft.com/office/drawing/2014/main" id="{DEC94D7C-479A-4E32-AE7C-F464E928412B}"/>
              </a:ext>
            </a:extLst>
          </p:cNvPr>
          <p:cNvSpPr>
            <a:spLocks noChangeArrowheads="1"/>
          </p:cNvSpPr>
          <p:nvPr/>
        </p:nvSpPr>
        <p:spPr bwMode="auto">
          <a:xfrm>
            <a:off x="7010400" y="1380191"/>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0" name="Rectangle 6">
            <a:extLst>
              <a:ext uri="{FF2B5EF4-FFF2-40B4-BE49-F238E27FC236}">
                <a16:creationId xmlns:a16="http://schemas.microsoft.com/office/drawing/2014/main" id="{1B818324-844E-4301-994E-325315419162}"/>
              </a:ext>
            </a:extLst>
          </p:cNvPr>
          <p:cNvSpPr>
            <a:spLocks noChangeArrowheads="1"/>
          </p:cNvSpPr>
          <p:nvPr/>
        </p:nvSpPr>
        <p:spPr bwMode="auto">
          <a:xfrm>
            <a:off x="3962400" y="28956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1" name="Rectangle 7">
            <a:extLst>
              <a:ext uri="{FF2B5EF4-FFF2-40B4-BE49-F238E27FC236}">
                <a16:creationId xmlns:a16="http://schemas.microsoft.com/office/drawing/2014/main" id="{1AC19856-0363-4CBA-93F5-35A50CC5B505}"/>
              </a:ext>
            </a:extLst>
          </p:cNvPr>
          <p:cNvSpPr>
            <a:spLocks noChangeArrowheads="1"/>
          </p:cNvSpPr>
          <p:nvPr/>
        </p:nvSpPr>
        <p:spPr bwMode="auto">
          <a:xfrm>
            <a:off x="5486400" y="290456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2" name="Rectangle 8">
            <a:extLst>
              <a:ext uri="{FF2B5EF4-FFF2-40B4-BE49-F238E27FC236}">
                <a16:creationId xmlns:a16="http://schemas.microsoft.com/office/drawing/2014/main" id="{F2E44C32-A8A0-48EA-8459-F522334E56FF}"/>
              </a:ext>
            </a:extLst>
          </p:cNvPr>
          <p:cNvSpPr>
            <a:spLocks noChangeArrowheads="1"/>
          </p:cNvSpPr>
          <p:nvPr/>
        </p:nvSpPr>
        <p:spPr bwMode="auto">
          <a:xfrm>
            <a:off x="7010400" y="290456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3" name="Rectangle 9">
            <a:extLst>
              <a:ext uri="{FF2B5EF4-FFF2-40B4-BE49-F238E27FC236}">
                <a16:creationId xmlns:a16="http://schemas.microsoft.com/office/drawing/2014/main" id="{E88350AA-07D1-4B99-A331-312A46693ECC}"/>
              </a:ext>
            </a:extLst>
          </p:cNvPr>
          <p:cNvSpPr>
            <a:spLocks noChangeArrowheads="1"/>
          </p:cNvSpPr>
          <p:nvPr/>
        </p:nvSpPr>
        <p:spPr bwMode="auto">
          <a:xfrm>
            <a:off x="3962400" y="441960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4" name="Rectangle 10">
            <a:extLst>
              <a:ext uri="{FF2B5EF4-FFF2-40B4-BE49-F238E27FC236}">
                <a16:creationId xmlns:a16="http://schemas.microsoft.com/office/drawing/2014/main" id="{88D05AD8-C944-4B1C-94E3-EA582FBEF2E1}"/>
              </a:ext>
            </a:extLst>
          </p:cNvPr>
          <p:cNvSpPr>
            <a:spLocks noChangeArrowheads="1"/>
          </p:cNvSpPr>
          <p:nvPr/>
        </p:nvSpPr>
        <p:spPr bwMode="auto">
          <a:xfrm>
            <a:off x="5486400" y="4428564"/>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5" name="Rectangle 11">
            <a:extLst>
              <a:ext uri="{FF2B5EF4-FFF2-40B4-BE49-F238E27FC236}">
                <a16:creationId xmlns:a16="http://schemas.microsoft.com/office/drawing/2014/main" id="{13121A82-7FEF-4CB5-B2AB-2A4EDDECD446}"/>
              </a:ext>
            </a:extLst>
          </p:cNvPr>
          <p:cNvSpPr>
            <a:spLocks noChangeArrowheads="1"/>
          </p:cNvSpPr>
          <p:nvPr/>
        </p:nvSpPr>
        <p:spPr bwMode="auto">
          <a:xfrm>
            <a:off x="7010400" y="4428565"/>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6" name="Text Box 12">
            <a:extLst>
              <a:ext uri="{FF2B5EF4-FFF2-40B4-BE49-F238E27FC236}">
                <a16:creationId xmlns:a16="http://schemas.microsoft.com/office/drawing/2014/main" id="{613B5DC3-6100-4B69-BD79-0787F3D5CFFC}"/>
              </a:ext>
            </a:extLst>
          </p:cNvPr>
          <p:cNvSpPr txBox="1">
            <a:spLocks noChangeArrowheads="1"/>
          </p:cNvSpPr>
          <p:nvPr/>
        </p:nvSpPr>
        <p:spPr bwMode="auto">
          <a:xfrm>
            <a:off x="4038600" y="1389529"/>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0208C96B-239D-4E07-A703-5FB542D3A33E}"/>
              </a:ext>
            </a:extLst>
          </p:cNvPr>
          <p:cNvSpPr>
            <a:spLocks noChangeArrowheads="1"/>
          </p:cNvSpPr>
          <p:nvPr/>
        </p:nvSpPr>
        <p:spPr bwMode="auto">
          <a:xfrm>
            <a:off x="3962400" y="1492250"/>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2" name="Rectangle 4">
            <a:extLst>
              <a:ext uri="{FF2B5EF4-FFF2-40B4-BE49-F238E27FC236}">
                <a16:creationId xmlns:a16="http://schemas.microsoft.com/office/drawing/2014/main" id="{0EA951CF-DAF0-4909-B930-0A04E598E84C}"/>
              </a:ext>
            </a:extLst>
          </p:cNvPr>
          <p:cNvSpPr>
            <a:spLocks noChangeArrowheads="1"/>
          </p:cNvSpPr>
          <p:nvPr/>
        </p:nvSpPr>
        <p:spPr bwMode="auto">
          <a:xfrm>
            <a:off x="5486400" y="1478429"/>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3" name="Rectangle 5">
            <a:extLst>
              <a:ext uri="{FF2B5EF4-FFF2-40B4-BE49-F238E27FC236}">
                <a16:creationId xmlns:a16="http://schemas.microsoft.com/office/drawing/2014/main" id="{1B0A175C-E431-4334-935A-D98EE72EAAAB}"/>
              </a:ext>
            </a:extLst>
          </p:cNvPr>
          <p:cNvSpPr>
            <a:spLocks noChangeArrowheads="1"/>
          </p:cNvSpPr>
          <p:nvPr/>
        </p:nvSpPr>
        <p:spPr bwMode="auto">
          <a:xfrm>
            <a:off x="7010400" y="147842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4" name="Rectangle 6">
            <a:extLst>
              <a:ext uri="{FF2B5EF4-FFF2-40B4-BE49-F238E27FC236}">
                <a16:creationId xmlns:a16="http://schemas.microsoft.com/office/drawing/2014/main" id="{06D3ED1B-05B1-4570-BE66-FC3647A96927}"/>
              </a:ext>
            </a:extLst>
          </p:cNvPr>
          <p:cNvSpPr>
            <a:spLocks noChangeArrowheads="1"/>
          </p:cNvSpPr>
          <p:nvPr/>
        </p:nvSpPr>
        <p:spPr bwMode="auto">
          <a:xfrm>
            <a:off x="3962400" y="301419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5" name="Rectangle 7">
            <a:extLst>
              <a:ext uri="{FF2B5EF4-FFF2-40B4-BE49-F238E27FC236}">
                <a16:creationId xmlns:a16="http://schemas.microsoft.com/office/drawing/2014/main" id="{7ECE6E9B-5A77-4A1B-8BE1-997034BD8F48}"/>
              </a:ext>
            </a:extLst>
          </p:cNvPr>
          <p:cNvSpPr>
            <a:spLocks noChangeArrowheads="1"/>
          </p:cNvSpPr>
          <p:nvPr/>
        </p:nvSpPr>
        <p:spPr bwMode="auto">
          <a:xfrm>
            <a:off x="5486400" y="300242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6" name="Rectangle 8">
            <a:extLst>
              <a:ext uri="{FF2B5EF4-FFF2-40B4-BE49-F238E27FC236}">
                <a16:creationId xmlns:a16="http://schemas.microsoft.com/office/drawing/2014/main" id="{2A269283-6310-42B5-96F0-0DC051240327}"/>
              </a:ext>
            </a:extLst>
          </p:cNvPr>
          <p:cNvSpPr>
            <a:spLocks noChangeArrowheads="1"/>
          </p:cNvSpPr>
          <p:nvPr/>
        </p:nvSpPr>
        <p:spPr bwMode="auto">
          <a:xfrm>
            <a:off x="7010400" y="3000598"/>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7" name="Rectangle 9">
            <a:extLst>
              <a:ext uri="{FF2B5EF4-FFF2-40B4-BE49-F238E27FC236}">
                <a16:creationId xmlns:a16="http://schemas.microsoft.com/office/drawing/2014/main" id="{95F91CC1-2B44-4D7C-850C-F60CBF7255B6}"/>
              </a:ext>
            </a:extLst>
          </p:cNvPr>
          <p:cNvSpPr>
            <a:spLocks noChangeArrowheads="1"/>
          </p:cNvSpPr>
          <p:nvPr/>
        </p:nvSpPr>
        <p:spPr bwMode="auto">
          <a:xfrm>
            <a:off x="3962400" y="453819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8" name="Rectangle 10">
            <a:extLst>
              <a:ext uri="{FF2B5EF4-FFF2-40B4-BE49-F238E27FC236}">
                <a16:creationId xmlns:a16="http://schemas.microsoft.com/office/drawing/2014/main" id="{95FBCC9E-3654-47ED-9777-D74C1504D118}"/>
              </a:ext>
            </a:extLst>
          </p:cNvPr>
          <p:cNvSpPr>
            <a:spLocks noChangeArrowheads="1"/>
          </p:cNvSpPr>
          <p:nvPr/>
        </p:nvSpPr>
        <p:spPr bwMode="auto">
          <a:xfrm>
            <a:off x="5486400" y="452437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9" name="Rectangle 11">
            <a:extLst>
              <a:ext uri="{FF2B5EF4-FFF2-40B4-BE49-F238E27FC236}">
                <a16:creationId xmlns:a16="http://schemas.microsoft.com/office/drawing/2014/main" id="{ADC25A2A-4AA3-4BD1-AAD8-5D6BCF8CADD0}"/>
              </a:ext>
            </a:extLst>
          </p:cNvPr>
          <p:cNvSpPr>
            <a:spLocks noChangeArrowheads="1"/>
          </p:cNvSpPr>
          <p:nvPr/>
        </p:nvSpPr>
        <p:spPr bwMode="auto">
          <a:xfrm>
            <a:off x="7010400" y="4524376"/>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0" name="Text Box 12">
            <a:extLst>
              <a:ext uri="{FF2B5EF4-FFF2-40B4-BE49-F238E27FC236}">
                <a16:creationId xmlns:a16="http://schemas.microsoft.com/office/drawing/2014/main" id="{BC293F56-7CC6-4D8E-AF85-E97947396C4F}"/>
              </a:ext>
            </a:extLst>
          </p:cNvPr>
          <p:cNvSpPr txBox="1">
            <a:spLocks noChangeArrowheads="1"/>
          </p:cNvSpPr>
          <p:nvPr/>
        </p:nvSpPr>
        <p:spPr bwMode="auto">
          <a:xfrm>
            <a:off x="5562600" y="1496359"/>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dirty="0">
                <a:latin typeface="Times New Roman" panose="02020603050405020304" pitchFamily="18" charset="0"/>
              </a:rPr>
              <a:t>2</a:t>
            </a:r>
          </a:p>
        </p:txBody>
      </p:sp>
      <p:sp>
        <p:nvSpPr>
          <p:cNvPr id="15" name="Rectangle 2">
            <a:extLst>
              <a:ext uri="{FF2B5EF4-FFF2-40B4-BE49-F238E27FC236}">
                <a16:creationId xmlns:a16="http://schemas.microsoft.com/office/drawing/2014/main" id="{D8C45ED4-912A-4B90-B27D-20A38DED4285}"/>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a:extLst>
              <a:ext uri="{FF2B5EF4-FFF2-40B4-BE49-F238E27FC236}">
                <a16:creationId xmlns:a16="http://schemas.microsoft.com/office/drawing/2014/main" id="{D2E6449C-C563-4917-8A2E-FCBA3C7A482A}"/>
              </a:ext>
            </a:extLst>
          </p:cNvPr>
          <p:cNvSpPr>
            <a:spLocks noChangeArrowheads="1"/>
          </p:cNvSpPr>
          <p:nvPr/>
        </p:nvSpPr>
        <p:spPr bwMode="auto">
          <a:xfrm>
            <a:off x="3962400" y="1425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6" name="Rectangle 4">
            <a:extLst>
              <a:ext uri="{FF2B5EF4-FFF2-40B4-BE49-F238E27FC236}">
                <a16:creationId xmlns:a16="http://schemas.microsoft.com/office/drawing/2014/main" id="{6F00E01E-D79C-44D2-B57F-E82AF3DE0E43}"/>
              </a:ext>
            </a:extLst>
          </p:cNvPr>
          <p:cNvSpPr>
            <a:spLocks noChangeArrowheads="1"/>
          </p:cNvSpPr>
          <p:nvPr/>
        </p:nvSpPr>
        <p:spPr bwMode="auto">
          <a:xfrm>
            <a:off x="5486400" y="1425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7" name="Rectangle 5">
            <a:extLst>
              <a:ext uri="{FF2B5EF4-FFF2-40B4-BE49-F238E27FC236}">
                <a16:creationId xmlns:a16="http://schemas.microsoft.com/office/drawing/2014/main" id="{75B68C76-7609-49A9-A12B-4E35409D28EF}"/>
              </a:ext>
            </a:extLst>
          </p:cNvPr>
          <p:cNvSpPr>
            <a:spLocks noChangeArrowheads="1"/>
          </p:cNvSpPr>
          <p:nvPr/>
        </p:nvSpPr>
        <p:spPr bwMode="auto">
          <a:xfrm>
            <a:off x="7010400" y="1425389"/>
            <a:ext cx="1524000" cy="1524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8" name="Rectangle 6">
            <a:extLst>
              <a:ext uri="{FF2B5EF4-FFF2-40B4-BE49-F238E27FC236}">
                <a16:creationId xmlns:a16="http://schemas.microsoft.com/office/drawing/2014/main" id="{5C93DBE3-A296-4A66-B7E9-1FAEBEE8F671}"/>
              </a:ext>
            </a:extLst>
          </p:cNvPr>
          <p:cNvSpPr>
            <a:spLocks noChangeArrowheads="1"/>
          </p:cNvSpPr>
          <p:nvPr/>
        </p:nvSpPr>
        <p:spPr bwMode="auto">
          <a:xfrm>
            <a:off x="3962400" y="2949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9" name="Rectangle 7">
            <a:extLst>
              <a:ext uri="{FF2B5EF4-FFF2-40B4-BE49-F238E27FC236}">
                <a16:creationId xmlns:a16="http://schemas.microsoft.com/office/drawing/2014/main" id="{7DD7B45F-F00F-4CB8-9A65-16F8D7D4526A}"/>
              </a:ext>
            </a:extLst>
          </p:cNvPr>
          <p:cNvSpPr>
            <a:spLocks noChangeArrowheads="1"/>
          </p:cNvSpPr>
          <p:nvPr/>
        </p:nvSpPr>
        <p:spPr bwMode="auto">
          <a:xfrm>
            <a:off x="5486400" y="2949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0" name="Rectangle 8">
            <a:extLst>
              <a:ext uri="{FF2B5EF4-FFF2-40B4-BE49-F238E27FC236}">
                <a16:creationId xmlns:a16="http://schemas.microsoft.com/office/drawing/2014/main" id="{102FAD2D-0276-4E83-A367-178F887D1FF9}"/>
              </a:ext>
            </a:extLst>
          </p:cNvPr>
          <p:cNvSpPr>
            <a:spLocks noChangeArrowheads="1"/>
          </p:cNvSpPr>
          <p:nvPr/>
        </p:nvSpPr>
        <p:spPr bwMode="auto">
          <a:xfrm>
            <a:off x="7010400" y="2949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1" name="Rectangle 9">
            <a:extLst>
              <a:ext uri="{FF2B5EF4-FFF2-40B4-BE49-F238E27FC236}">
                <a16:creationId xmlns:a16="http://schemas.microsoft.com/office/drawing/2014/main" id="{24AA6BEB-1910-4C70-BB99-0A40B80FE12B}"/>
              </a:ext>
            </a:extLst>
          </p:cNvPr>
          <p:cNvSpPr>
            <a:spLocks noChangeArrowheads="1"/>
          </p:cNvSpPr>
          <p:nvPr/>
        </p:nvSpPr>
        <p:spPr bwMode="auto">
          <a:xfrm>
            <a:off x="3962400" y="4473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Rectangle 10">
            <a:extLst>
              <a:ext uri="{FF2B5EF4-FFF2-40B4-BE49-F238E27FC236}">
                <a16:creationId xmlns:a16="http://schemas.microsoft.com/office/drawing/2014/main" id="{84CC6B21-9B82-42D0-BCCC-BB3DACD9AF7B}"/>
              </a:ext>
            </a:extLst>
          </p:cNvPr>
          <p:cNvSpPr>
            <a:spLocks noChangeArrowheads="1"/>
          </p:cNvSpPr>
          <p:nvPr/>
        </p:nvSpPr>
        <p:spPr bwMode="auto">
          <a:xfrm>
            <a:off x="5486400" y="4473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3" name="Rectangle 11">
            <a:extLst>
              <a:ext uri="{FF2B5EF4-FFF2-40B4-BE49-F238E27FC236}">
                <a16:creationId xmlns:a16="http://schemas.microsoft.com/office/drawing/2014/main" id="{BC3FE09B-52EB-4E7A-AB77-8BC0C57C5048}"/>
              </a:ext>
            </a:extLst>
          </p:cNvPr>
          <p:cNvSpPr>
            <a:spLocks noChangeArrowheads="1"/>
          </p:cNvSpPr>
          <p:nvPr/>
        </p:nvSpPr>
        <p:spPr bwMode="auto">
          <a:xfrm>
            <a:off x="7010400" y="4473389"/>
            <a:ext cx="152400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4" name="Text Box 12">
            <a:extLst>
              <a:ext uri="{FF2B5EF4-FFF2-40B4-BE49-F238E27FC236}">
                <a16:creationId xmlns:a16="http://schemas.microsoft.com/office/drawing/2014/main" id="{A466D606-5FA3-4D02-8BD4-EE498A2683D3}"/>
              </a:ext>
            </a:extLst>
          </p:cNvPr>
          <p:cNvSpPr txBox="1">
            <a:spLocks noChangeArrowheads="1"/>
          </p:cNvSpPr>
          <p:nvPr/>
        </p:nvSpPr>
        <p:spPr bwMode="auto">
          <a:xfrm>
            <a:off x="7086600" y="1442944"/>
            <a:ext cx="1447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9600" b="1">
                <a:latin typeface="Times New Roman" panose="02020603050405020304" pitchFamily="18" charset="0"/>
              </a:rPr>
              <a:t>3</a:t>
            </a:r>
          </a:p>
        </p:txBody>
      </p:sp>
      <p:sp>
        <p:nvSpPr>
          <p:cNvPr id="15" name="Rectangle 2">
            <a:extLst>
              <a:ext uri="{FF2B5EF4-FFF2-40B4-BE49-F238E27FC236}">
                <a16:creationId xmlns:a16="http://schemas.microsoft.com/office/drawing/2014/main" id="{73929BB3-222B-4C59-8020-156E7EB55EC3}"/>
              </a:ext>
            </a:extLst>
          </p:cNvPr>
          <p:cNvSpPr>
            <a:spLocks noGrp="1" noChangeArrowheads="1"/>
          </p:cNvSpPr>
          <p:nvPr>
            <p:ph type="title"/>
          </p:nvPr>
        </p:nvSpPr>
        <p:spPr>
          <a:xfrm>
            <a:off x="144780" y="233082"/>
            <a:ext cx="10294620" cy="753036"/>
          </a:xfrm>
        </p:spPr>
        <p:txBody>
          <a:bodyPr>
            <a:normAutofit/>
          </a:bodyPr>
          <a:lstStyle/>
          <a:p>
            <a:r>
              <a:rPr lang="en-US" altLang="en-US" sz="3600" dirty="0">
                <a:solidFill>
                  <a:srgbClr val="7030A0"/>
                </a:solidFill>
                <a:latin typeface="Arial" panose="020B0604020202020204" pitchFamily="34" charset="0"/>
              </a:rPr>
              <a:t>How Many Squares?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M Brand Template 2018 Print">
  <a:themeElements>
    <a:clrScheme name="LM PRINT COLORS 2018">
      <a:dk1>
        <a:srgbClr val="343741"/>
      </a:dk1>
      <a:lt1>
        <a:srgbClr val="F5F5F5"/>
      </a:lt1>
      <a:dk2>
        <a:srgbClr val="1A1446"/>
      </a:dk2>
      <a:lt2>
        <a:srgbClr val="FFFFFF"/>
      </a:lt2>
      <a:accent1>
        <a:srgbClr val="FFD000"/>
      </a:accent1>
      <a:accent2>
        <a:srgbClr val="1A1446"/>
      </a:accent2>
      <a:accent3>
        <a:srgbClr val="78E1E1"/>
      </a:accent3>
      <a:accent4>
        <a:srgbClr val="06748C"/>
      </a:accent4>
      <a:accent5>
        <a:srgbClr val="B0B0B0"/>
      </a:accent5>
      <a:accent6>
        <a:srgbClr val="343741"/>
      </a:accent6>
      <a:hlink>
        <a:srgbClr val="06748C"/>
      </a:hlink>
      <a:folHlink>
        <a:srgbClr val="000000"/>
      </a:folHlink>
    </a:clrScheme>
    <a:fontScheme name="LM 2018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iskControl2018_white_template.potx" id="{E4E05841-62AC-4D2C-A1C6-780C54404594}" vid="{C33F3822-8379-4D68-BA3D-541B30FE9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mIntraResourceDocument" ma:contentTypeID="0x01010021BC974CC154D44197474AF36FB520F100C04FCCAA49370B42985871E259ED75DE" ma:contentTypeVersion="34" ma:contentTypeDescription="Resource Document" ma:contentTypeScope="" ma:versionID="6b918406071714a76b26a94124428654">
  <xsd:schema xmlns:xsd="http://www.w3.org/2001/XMLSchema" xmlns:xs="http://www.w3.org/2001/XMLSchema" xmlns:p="http://schemas.microsoft.com/office/2006/metadata/properties" xmlns:ns1="http://schemas.microsoft.com/sharepoint/v3" xmlns:ns2="3ce8f2b3-6ce5-4aa4-b62d-4d50acf1af78" xmlns:ns3="921b451d-1e46-4c18-8ccd-e08dee73baf0" targetNamespace="http://schemas.microsoft.com/office/2006/metadata/properties" ma:root="true" ma:fieldsID="ec6ea24fb51bb24b48c4c980b23f9bc9" ns1:_="" ns2:_="" ns3:_="">
    <xsd:import namespace="http://schemas.microsoft.com/sharepoint/v3"/>
    <xsd:import namespace="3ce8f2b3-6ce5-4aa4-b62d-4d50acf1af78"/>
    <xsd:import namespace="921b451d-1e46-4c18-8ccd-e08dee73baf0"/>
    <xsd:element name="properties">
      <xsd:complexType>
        <xsd:sequence>
          <xsd:element name="documentManagement">
            <xsd:complexType>
              <xsd:all>
                <xsd:element ref="ns2:ExpirationDate" minOccurs="0"/>
                <xsd:element ref="ns2:myLibertyContentOwner"/>
                <xsd:element ref="ns3:lmIntraSBUandCorpDept" minOccurs="0"/>
                <xsd:element ref="ns2:myLibertyKeywords" minOccurs="0"/>
                <xsd:element ref="ns2:lmIntraDescription" minOccurs="0"/>
                <xsd:element ref="ns2:lmIntraAbstract" minOccurs="0"/>
                <xsd:element ref="ns1:URL" minOccurs="0"/>
                <xsd:element ref="ns2:lmIntraOperatingUnitCompany" minOccurs="0"/>
                <xsd:element ref="ns2:lmIntraFunctionalArea" minOccurs="0"/>
                <xsd:element ref="ns2:lmIntraDocumentType" minOccurs="0"/>
                <xsd:element ref="ns3:lmIntraSt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hidden="true"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e8f2b3-6ce5-4aa4-b62d-4d50acf1af78" elementFormDefault="qualified">
    <xsd:import namespace="http://schemas.microsoft.com/office/2006/documentManagement/types"/>
    <xsd:import namespace="http://schemas.microsoft.com/office/infopath/2007/PartnerControls"/>
    <xsd:element name="ExpirationDate" ma:index="1" nillable="true" ma:displayName="ExpirationDate" ma:description="Content expiration." ma:format="DateTime" ma:internalName="ExpirationDate">
      <xsd:simpleType>
        <xsd:restriction base="dms:DateTime"/>
      </xsd:simpleType>
    </xsd:element>
    <xsd:element name="myLibertyContentOwner" ma:index="2" ma:displayName="Content Owner" ma:list="UserInfo" ma:internalName="myLiberty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yLibertyKeywords" ma:index="4" nillable="true" ma:displayName="Keywords" ma:description="Content keywords." ma:internalName="myLibertyKeywords">
      <xsd:simpleType>
        <xsd:restriction base="dms:Note"/>
      </xsd:simpleType>
    </xsd:element>
    <xsd:element name="lmIntraDescription" ma:index="5" nillable="true" ma:displayName="Description" ma:description="Specify content details." ma:internalName="lmIntraDescription" ma:readOnly="false">
      <xsd:simpleType>
        <xsd:restriction base="dms:Note"/>
      </xsd:simpleType>
    </xsd:element>
    <xsd:element name="lmIntraAbstract" ma:index="6" nillable="true" ma:displayName="Abstract" ma:description="Abstract" ma:internalName="lmIntraAbstract" ma:readOnly="false">
      <xsd:simpleType>
        <xsd:restriction base="dms:Note"/>
      </xsd:simpleType>
    </xsd:element>
    <xsd:element name="lmIntraOperatingUnitCompany" ma:index="13" nillable="true" ma:displayName="Operating Unit, Company, or Corporate Department" ma:hidden="true" ma:internalName="lmIntraOperatingUnitCompany" ma:readOnly="false">
      <xsd:simpleType>
        <xsd:restriction base="dms:Choice">
          <xsd:enumeration value="Agency Corporation Home Office"/>
          <xsd:enumeration value="Commercial Markets Property &amp; Casualty"/>
          <xsd:enumeration value="Complex &amp; Emerging Risks Claims"/>
          <xsd:enumeration value="Corporate Department"/>
          <xsd:enumeration value="Group Benefits"/>
          <xsd:enumeration value="Liberty International"/>
          <xsd:enumeration value="Liberty International Underwriters"/>
          <xsd:enumeration value="Liberty Mutual Reinsurance"/>
          <xsd:enumeration value="Liberty Mutual Surety"/>
          <xsd:enumeration value="Personal Markets"/>
          <xsd:enumeration value="Personal Markets Life"/>
          <xsd:enumeration value="Regional Companies Group"/>
          <xsd:enumeration value="America First Insurance"/>
          <xsd:enumeration value="Colorado Casualty"/>
          <xsd:enumeration value="Golden Eagle Insurance"/>
          <xsd:enumeration value="Indiana Insurance"/>
          <xsd:enumeration value="Liberty Agency Underwriters"/>
          <xsd:enumeration value="Liberty Northwest"/>
          <xsd:enumeration value="Montgomery Insurance"/>
          <xsd:enumeration value="Ohio Casualty"/>
          <xsd:enumeration value="Peerless Insurance"/>
          <xsd:enumeration value="Safeco Insurance"/>
          <xsd:enumeration value="Summit"/>
          <xsd:enumeration value="Other"/>
        </xsd:restriction>
      </xsd:simpleType>
    </xsd:element>
    <xsd:element name="lmIntraFunctionalArea" ma:index="14" nillable="true" ma:displayName="Topic Area" ma:format="Dropdown" ma:hidden="true" ma:internalName="lmIntraFunctionalArea" ma:readOnly="false">
      <xsd:simpleType>
        <xsd:restriction base="dms:Choice">
          <xsd:enumeration value="Accounting"/>
          <xsd:enumeration value="Actuarial"/>
          <xsd:enumeration value="Agents/Brokers"/>
          <xsd:enumeration value="Audit"/>
          <xsd:enumeration value="Business Continuity"/>
          <xsd:enumeration value="Business Process Improvement"/>
          <xsd:enumeration value="Claims"/>
          <xsd:enumeration value="Commercial Lines Service Center"/>
          <xsd:enumeration value="Commercial Lines Underwriting"/>
          <xsd:enumeration value="Communications/Marketing"/>
          <xsd:enumeration value="Compliance"/>
          <xsd:enumeration value="Customer Service"/>
          <xsd:enumeration value="Employee Benefits"/>
          <xsd:enumeration value="Finance &amp; Treasury"/>
          <xsd:enumeration value="Human Resources"/>
          <xsd:enumeration value="Information Technology"/>
          <xsd:enumeration value="Investments"/>
          <xsd:enumeration value="Legal"/>
          <xsd:enumeration value="Loss Prevention"/>
          <xsd:enumeration value="National Program Management"/>
          <xsd:enumeration value="Office Operations Managers"/>
          <xsd:enumeration value="Premium Audit"/>
          <xsd:enumeration value="Processing"/>
          <xsd:enumeration value="Procurement"/>
          <xsd:enumeration value="Product Management"/>
          <xsd:enumeration value="Public Affairs"/>
          <xsd:enumeration value="Quality Management"/>
          <xsd:enumeration value="Real Estate"/>
          <xsd:enumeration value="Reinsurance"/>
          <xsd:enumeration value="Safety"/>
          <xsd:enumeration value="Sales/Distribution"/>
          <xsd:enumeration value="Security Operations"/>
          <xsd:enumeration value="Strategy &amp; Operations"/>
          <xsd:enumeration value="Systems and Applications"/>
          <xsd:enumeration value="Tax"/>
          <xsd:enumeration value="Tenant Services"/>
          <xsd:enumeration value="Training"/>
          <xsd:enumeration value="Travel"/>
          <xsd:enumeration value="Underwriting Operations"/>
          <xsd:enumeration value="Workflows"/>
          <xsd:enumeration value="Other"/>
        </xsd:restriction>
      </xsd:simpleType>
    </xsd:element>
    <xsd:element name="lmIntraDocumentType" ma:index="15" nillable="true" ma:displayName="Document Type" ma:description="Type of document being created." ma:format="Dropdown" ma:hidden="true" ma:internalName="lmIntraDocumentType" ma:readOnly="false">
      <xsd:simpleType>
        <xsd:restriction base="dms:Choice">
          <xsd:enumeration value="Bulletins"/>
          <xsd:enumeration value="Calendars"/>
          <xsd:enumeration value="Courses &amp; Training"/>
          <xsd:enumeration value="Directories"/>
          <xsd:enumeration value="Forms"/>
          <xsd:enumeration value="Guides"/>
          <xsd:enumeration value="Lists"/>
          <xsd:enumeration value="Manuals"/>
          <xsd:enumeration value="Marketing Brochures"/>
          <xsd:enumeration value="Organizational Announcements"/>
          <xsd:enumeration value="Organizational Charts"/>
          <xsd:enumeration value="Policies/Protocols"/>
          <xsd:enumeration value="Presentations"/>
          <xsd:enumeration value="Rating Plans (links to Outside)"/>
          <xsd:enumeration value="Reports"/>
          <xsd:enumeration value="Reference Materials"/>
          <xsd:enumeration value="Schedules"/>
          <xsd:enumeration value="Spreadsheets"/>
          <xsd:enumeration value="Success/Value stories"/>
          <xsd:enumeration value="Templates"/>
          <xsd:enumeration value="Tools &amp; Tips"/>
        </xsd:restriction>
      </xsd:simpleType>
    </xsd:element>
  </xsd:schema>
  <xsd:schema xmlns:xsd="http://www.w3.org/2001/XMLSchema" xmlns:xs="http://www.w3.org/2001/XMLSchema" xmlns:dms="http://schemas.microsoft.com/office/2006/documentManagement/types" xmlns:pc="http://schemas.microsoft.com/office/infopath/2007/PartnerControls" targetNamespace="921b451d-1e46-4c18-8ccd-e08dee73baf0" elementFormDefault="qualified">
    <xsd:import namespace="http://schemas.microsoft.com/office/2006/documentManagement/types"/>
    <xsd:import namespace="http://schemas.microsoft.com/office/infopath/2007/PartnerControls"/>
    <xsd:element name="lmIntraSBUandCorpDept" ma:index="3" nillable="true" ma:displayName="SBU or Department" ma:format="Dropdown" ma:internalName="lmIntraSBUandCorpDept">
      <xsd:simpleType>
        <xsd:restriction base="dms:Choice">
          <xsd:enumeration value="Commercial Insurance"/>
          <xsd:enumeration value="Corporate"/>
          <xsd:enumeration value="Global Specialty"/>
          <xsd:enumeration value="Liberty International"/>
          <xsd:enumeration value="Personal Insurance"/>
          <xsd:enumeration value="GCM"/>
          <xsd:enumeration value="GCM East"/>
          <xsd:enumeration value="GCM West"/>
          <xsd:enumeration value="USCM"/>
        </xsd:restriction>
      </xsd:simpleType>
    </xsd:element>
    <xsd:element name="lmIntraState" ma:index="18" nillable="true" ma:displayName="State" ma:description="State description." ma:hidden="true" ma:internalName="lmIntraState" ma:readOnly="false">
      <xsd:complexType>
        <xsd:complexContent>
          <xsd:extension base="dms:MultiChoice">
            <xsd:sequence>
              <xsd:element name="Value" maxOccurs="unbounded" minOccurs="0" nillable="true">
                <xsd:simpleType>
                  <xsd:restriction base="dms:Choice">
                    <xsd:enumeration value="AK"/>
                    <xsd:enumeration value="AL"/>
                    <xsd:enumeration value="AR"/>
                    <xsd:enumeration value="AZ"/>
                    <xsd:enumeration value="CA"/>
                    <xsd:enumeration value="CO"/>
                    <xsd:enumeration value="CT"/>
                    <xsd:enumeration value="DE"/>
                    <xsd:enumeration value="DC"/>
                    <xsd:enumeration value="FL"/>
                    <xsd:enumeration value="GA"/>
                    <xsd:enumeration value="HI"/>
                    <xsd:enumeration value="IA"/>
                    <xsd:enumeration value="ID"/>
                    <xsd:enumeration value="IL"/>
                    <xsd:enumeration value="IN"/>
                    <xsd:enumeration value="KS"/>
                    <xsd:enumeration value="KY"/>
                    <xsd:enumeration value="LA"/>
                    <xsd:enumeration value="MA"/>
                    <xsd:enumeration value="MD"/>
                    <xsd:enumeration value="ME"/>
                    <xsd:enumeration value="MI"/>
                    <xsd:enumeration value="MN"/>
                    <xsd:enumeration value="MO"/>
                    <xsd:enumeration value="MS"/>
                    <xsd:enumeration value="MT"/>
                    <xsd:enumeration value="NC"/>
                    <xsd:enumeration value="ND"/>
                    <xsd:enumeration value="NE"/>
                    <xsd:enumeration value="NH"/>
                    <xsd:enumeration value="NJ"/>
                    <xsd:enumeration value="NM"/>
                    <xsd:enumeration value="NV"/>
                    <xsd:enumeration value="NY"/>
                    <xsd:enumeration value="OH"/>
                    <xsd:enumeration value="OK"/>
                    <xsd:enumeration value="OR"/>
                    <xsd:enumeration value="PA"/>
                    <xsd:enumeration value="RI"/>
                    <xsd:enumeration value="SC"/>
                    <xsd:enumeration value="SD"/>
                    <xsd:enumeration value="TN"/>
                    <xsd:enumeration value="TX"/>
                    <xsd:enumeration value="UT"/>
                    <xsd:enumeration value="VA"/>
                    <xsd:enumeration value="VT"/>
                    <xsd:enumeration value="WA"/>
                    <xsd:enumeration value="WI"/>
                    <xsd:enumeration value="WV"/>
                    <xsd:enumeration value="WY"/>
                    <xsd:enumeration value="All States"/>
                    <xsd:enumeration value="AFI States (TX, OK, KS, LA, AR, MO)"/>
                    <xsd:enumeration value="CCI States (WY, UT, CO, NM, NV, AZ)"/>
                    <xsd:enumeration value="GEI States (CA)"/>
                    <xsd:enumeration value="IIC States (ND, SD, NE, MN, IA, MI,WI, IL, IN)"/>
                    <xsd:enumeration value="LNW States (AK, WA, OR, ID, MT)"/>
                    <xsd:enumeration value="MIC States (TN, NC, SC, GA, FL, AL, MS)"/>
                    <xsd:enumeration value="OCI States (OH, KY, DC, PA, VA, WV, DE, MD)"/>
                    <xsd:enumeration value="PIC States (ME, VT, NH, MA, RI, CT, NY, NJ)"/>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 xsi:nil="true"/>
      <Description xsi:nil="true"/>
    </URL>
    <lmIntraState xmlns="921b451d-1e46-4c18-8ccd-e08dee73baf0"/>
    <lmIntraSBUandCorpDept xmlns="921b451d-1e46-4c18-8ccd-e08dee73baf0">Commercial Insurance</lmIntraSBUandCorpDept>
    <myLibertyKeywords xmlns="3ce8f2b3-6ce5-4aa4-b62d-4d50acf1af78" xsi:nil="true"/>
    <myLibertyContentOwner xmlns="3ce8f2b3-6ce5-4aa4-b62d-4d50acf1af78">
      <UserInfo>
        <DisplayName>Berezina, Anna</DisplayName>
        <AccountId>52412</AccountId>
        <AccountType/>
      </UserInfo>
    </myLibertyContentOwner>
    <ExpirationDate xmlns="3ce8f2b3-6ce5-4aa4-b62d-4d50acf1af78" xsi:nil="true"/>
    <lmIntraFunctionalArea xmlns="3ce8f2b3-6ce5-4aa4-b62d-4d50acf1af78" xsi:nil="true"/>
    <lmIntraDocumentType xmlns="3ce8f2b3-6ce5-4aa4-b62d-4d50acf1af78" xsi:nil="true"/>
    <lmIntraOperatingUnitCompany xmlns="3ce8f2b3-6ce5-4aa4-b62d-4d50acf1af78" xsi:nil="true"/>
    <lmIntraAbstract xmlns="3ce8f2b3-6ce5-4aa4-b62d-4d50acf1af78" xsi:nil="true"/>
    <lmIntraDescription xmlns="3ce8f2b3-6ce5-4aa4-b62d-4d50acf1af78" xsi:nil="true"/>
  </documentManagement>
</p:properties>
</file>

<file path=customXml/item4.xml><?xml version="1.0" encoding="utf-8"?>
<?mso-contentType ?>
<spe:Receivers xmlns:spe="http://schemas.microsoft.com/sharepoint/events">
  <Receiver>
    <Name>CustomItemCheckingInReceiver</Name>
    <Synchronization>Synchronous</Synchronization>
    <Type>4</Type>
    <SequenceNumber>10012</SequenceNumber>
    <Assembly>MyLiberty.Core,Version=1.0.0.0,Culture=neutral,PublicKeyToken=692230c25827fdda</Assembly>
    <Class>MyLiberty.Core.StageEventReceivers</Class>
    <Data/>
    <Filter/>
  </Receiver>
  <Receiver>
    <Name>CustomItemCheckingOutReceiver</Name>
    <Synchronization>Synchronous</Synchronization>
    <Type>5</Type>
    <SequenceNumber>10013</SequenceNumber>
    <Assembly>MyLiberty.Core,Version=1.0.0.0,Culture=neutral,PublicKeyToken=692230c25827fdda</Assembly>
    <Class>MyLiberty.Core.StageEventReceivers</Class>
    <Data/>
    <Filter/>
  </Receiver>
  <Receiver>
    <Name>CustomItemAddingReceiver</Name>
    <Synchronization>Synchronous</Synchronization>
    <Type>1</Type>
    <SequenceNumber>10013</SequenceNumber>
    <Assembly>MyLiberty.Core,Version=1.0.0.0,Culture=neutral,PublicKeyToken=692230c25827fdda</Assembly>
    <Class>MyLiberty.Core.StageEventReceivers</Class>
    <Data/>
    <Filter/>
  </Receiver>
  <Receiver>
    <Name>CustomItemUpdatingReceiver</Name>
    <Synchronization>Synchronous</Synchronization>
    <Type>2</Type>
    <SequenceNumber>10013</SequenceNumber>
    <Assembly>MyLiberty.Core,Version=1.0.0.0,Culture=neutral,PublicKeyToken=692230c25827fdda</Assembly>
    <Class>MyLiberty.Core.StageEventReceivers</Class>
    <Data/>
    <Filter/>
  </Receiver>
  <Receiver>
    <Name>CustomItemDeletingReceiver</Name>
    <Synchronization>Synchronous</Synchronization>
    <Type>3</Type>
    <SequenceNumber>10013</SequenceNumber>
    <Assembly>MyLiberty.Core,Version=1.0.0.0,Culture=neutral,PublicKeyToken=692230c25827fdda</Assembly>
    <Class>MyLiberty.Core.StageEventReceivers</Class>
    <Data/>
    <Filter/>
  </Receiver>
</spe:Receivers>
</file>

<file path=customXml/itemProps1.xml><?xml version="1.0" encoding="utf-8"?>
<ds:datastoreItem xmlns:ds="http://schemas.openxmlformats.org/officeDocument/2006/customXml" ds:itemID="{731F9721-5D7F-4C0E-9647-8A9D1292919A}">
  <ds:schemaRefs>
    <ds:schemaRef ds:uri="http://schemas.microsoft.com/sharepoint/v3/contenttype/forms"/>
  </ds:schemaRefs>
</ds:datastoreItem>
</file>

<file path=customXml/itemProps2.xml><?xml version="1.0" encoding="utf-8"?>
<ds:datastoreItem xmlns:ds="http://schemas.openxmlformats.org/officeDocument/2006/customXml" ds:itemID="{27C738AB-4DF0-48DA-B234-9619A370B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e8f2b3-6ce5-4aa4-b62d-4d50acf1af78"/>
    <ds:schemaRef ds:uri="921b451d-1e46-4c18-8ccd-e08dee73b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942EE-AB84-4633-9D2E-0499F0D0A2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21b451d-1e46-4c18-8ccd-e08dee73baf0"/>
    <ds:schemaRef ds:uri="http://schemas.microsoft.com/sharepoint/v3"/>
    <ds:schemaRef ds:uri="3ce8f2b3-6ce5-4aa4-b62d-4d50acf1af78"/>
    <ds:schemaRef ds:uri="http://www.w3.org/XML/1998/namespace"/>
    <ds:schemaRef ds:uri="http://purl.org/dc/dcmitype/"/>
  </ds:schemaRefs>
</ds:datastoreItem>
</file>

<file path=customXml/itemProps4.xml><?xml version="1.0" encoding="utf-8"?>
<ds:datastoreItem xmlns:ds="http://schemas.openxmlformats.org/officeDocument/2006/customXml" ds:itemID="{14058314-D08B-4DD5-A417-78B4622752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RiskControl2019-Systems Thinking-Integrating Behavior Principles into Safety Processes-BSN</Template>
  <TotalTime>8295</TotalTime>
  <Words>3468</Words>
  <Application>Microsoft Office PowerPoint</Application>
  <PresentationFormat>Widescreen</PresentationFormat>
  <Paragraphs>466</Paragraphs>
  <Slides>55</Slides>
  <Notes>41</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8" baseType="lpstr">
      <vt:lpstr>Arial</vt:lpstr>
      <vt:lpstr>Arial Black</vt:lpstr>
      <vt:lpstr>Calibri</vt:lpstr>
      <vt:lpstr>Garamond</vt:lpstr>
      <vt:lpstr>Monotype Sorts</vt:lpstr>
      <vt:lpstr>Rockwell</vt:lpstr>
      <vt:lpstr>Times New Roman</vt:lpstr>
      <vt:lpstr>Webdings</vt:lpstr>
      <vt:lpstr>Wingdings</vt:lpstr>
      <vt:lpstr>Wingdings 2</vt:lpstr>
      <vt:lpstr>LM Brand Template 2018 Print</vt:lpstr>
      <vt:lpstr>think-cell Slide</vt:lpstr>
      <vt:lpstr>Worksheet</vt:lpstr>
      <vt:lpstr> Systems Focused  Incident Investigations</vt:lpstr>
      <vt:lpstr>Your Presenters</vt:lpstr>
      <vt:lpstr>Your Presenters</vt:lpstr>
      <vt:lpstr>PowerPoint Presentation</vt:lpstr>
      <vt:lpstr>PowerPoint Presentation</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How Many Squares?</vt:lpstr>
      <vt:lpstr>What Is An Accident?</vt:lpstr>
      <vt:lpstr>Do All Accidents Need To Be Investigated?</vt:lpstr>
      <vt:lpstr>The Investigation</vt:lpstr>
      <vt:lpstr>Typical Incident Investigations</vt:lpstr>
      <vt:lpstr>1907 Foundry Accident Data – Has anything changed?  </vt:lpstr>
      <vt:lpstr> Risk Iceberg</vt:lpstr>
      <vt:lpstr>Systems At Work</vt:lpstr>
      <vt:lpstr>“System Safety” Defined</vt:lpstr>
      <vt:lpstr>Systems for Safety &amp; Incident Investigation</vt:lpstr>
      <vt:lpstr>Systems At Work</vt:lpstr>
      <vt:lpstr>Systems At Work</vt:lpstr>
      <vt:lpstr>PowerPoint Presentation</vt:lpstr>
      <vt:lpstr>PowerPoint Presentation</vt:lpstr>
      <vt:lpstr>The Olympic – Prelude to Disaster</vt:lpstr>
      <vt:lpstr>Captain Edward J. Smith</vt:lpstr>
      <vt:lpstr>PowerPoint Presentation</vt:lpstr>
      <vt:lpstr>PowerPoint Presentation</vt:lpstr>
      <vt:lpstr>PowerPoint Presentation</vt:lpstr>
      <vt:lpstr>Workshop Review (4 hour course)</vt:lpstr>
      <vt:lpstr>PowerPoint Presentation</vt:lpstr>
      <vt:lpstr>Changes made from Titanic Incident Investigation</vt:lpstr>
      <vt:lpstr>Some of the items resulting from Titanic investigation</vt:lpstr>
      <vt:lpstr>PowerPoint Presentation</vt:lpstr>
      <vt:lpstr>PowerPoint Presentation</vt:lpstr>
      <vt:lpstr>PowerPoint Presentation</vt:lpstr>
      <vt:lpstr>PowerPoint Presentation</vt:lpstr>
      <vt:lpstr>System Components of Risk</vt:lpstr>
      <vt:lpstr>PowerPoint Presentation</vt:lpstr>
      <vt:lpstr>PowerPoint Presentation</vt:lpstr>
      <vt:lpstr>PowerPoint Presentation</vt:lpstr>
      <vt:lpstr>“Productive” &amp; “Just” Incident Investigations</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Integrating Behavioral Safety Principles</dc:title>
  <dc:creator>Gardner, Robert</dc:creator>
  <cp:lastModifiedBy>Handy, Douglas</cp:lastModifiedBy>
  <cp:revision>130</cp:revision>
  <dcterms:created xsi:type="dcterms:W3CDTF">2019-08-14T03:03:52Z</dcterms:created>
  <dcterms:modified xsi:type="dcterms:W3CDTF">2020-03-16T16:37:06Z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 Updated By">
    <vt:lpwstr>49226</vt:lpwstr>
  </property>
  <property fmtid="{D5CDD505-2E9C-101B-9397-08002B2CF9AE}" pid="3" name="ContentTypeId">
    <vt:lpwstr>0x01010021BC974CC154D44197474AF36FB520F100C04FCCAA49370B42985871E259ED75DE</vt:lpwstr>
  </property>
</Properties>
</file>